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3" r:id="rId3"/>
    <p:sldId id="260" r:id="rId4"/>
    <p:sldId id="261" r:id="rId5"/>
    <p:sldId id="258" r:id="rId6"/>
    <p:sldId id="259" r:id="rId7"/>
    <p:sldId id="262" r:id="rId8"/>
    <p:sldId id="25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04" y="2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153471-90E8-4AC4-BB98-9FEDD822EF5C}" type="datetimeFigureOut">
              <a:rPr lang="en-AU" smtClean="0"/>
              <a:t>1/08/2016</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313783-31E3-4564-BEB6-3234002C579A}" type="slidenum">
              <a:rPr lang="en-AU" smtClean="0"/>
              <a:t>‹#›</a:t>
            </a:fld>
            <a:endParaRPr lang="en-AU"/>
          </a:p>
        </p:txBody>
      </p:sp>
    </p:spTree>
    <p:extLst>
      <p:ext uri="{BB962C8B-B14F-4D97-AF65-F5344CB8AC3E}">
        <p14:creationId xmlns:p14="http://schemas.microsoft.com/office/powerpoint/2010/main" val="10118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2313783-31E3-4564-BEB6-3234002C579A}" type="slidenum">
              <a:rPr lang="en-AU" smtClean="0"/>
              <a:t>4</a:t>
            </a:fld>
            <a:endParaRPr lang="en-AU"/>
          </a:p>
        </p:txBody>
      </p:sp>
    </p:spTree>
    <p:extLst>
      <p:ext uri="{BB962C8B-B14F-4D97-AF65-F5344CB8AC3E}">
        <p14:creationId xmlns:p14="http://schemas.microsoft.com/office/powerpoint/2010/main" val="2984382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62313783-31E3-4564-BEB6-3234002C579A}" type="slidenum">
              <a:rPr lang="en-AU" smtClean="0"/>
              <a:t>7</a:t>
            </a:fld>
            <a:endParaRPr lang="en-AU"/>
          </a:p>
        </p:txBody>
      </p:sp>
    </p:spTree>
    <p:extLst>
      <p:ext uri="{BB962C8B-B14F-4D97-AF65-F5344CB8AC3E}">
        <p14:creationId xmlns:p14="http://schemas.microsoft.com/office/powerpoint/2010/main" val="1618541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C164DB40-4A0B-47D6-9C8A-9B0EF3B7693A}" type="datetimeFigureOut">
              <a:rPr lang="en-AU" smtClean="0"/>
              <a:t>1/08/2016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1C0188E-BD45-4A03-90EE-90884746DACE}" type="slidenum">
              <a:rPr lang="en-AU" smtClean="0"/>
              <a:t>‹#›</a:t>
            </a:fld>
            <a:endParaRPr lang="en-AU"/>
          </a:p>
        </p:txBody>
      </p:sp>
    </p:spTree>
    <p:extLst>
      <p:ext uri="{BB962C8B-B14F-4D97-AF65-F5344CB8AC3E}">
        <p14:creationId xmlns:p14="http://schemas.microsoft.com/office/powerpoint/2010/main" val="2062805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164DB40-4A0B-47D6-9C8A-9B0EF3B7693A}" type="datetimeFigureOut">
              <a:rPr lang="en-AU" smtClean="0"/>
              <a:t>1/08/2016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1C0188E-BD45-4A03-90EE-90884746DACE}" type="slidenum">
              <a:rPr lang="en-AU" smtClean="0"/>
              <a:t>‹#›</a:t>
            </a:fld>
            <a:endParaRPr lang="en-AU"/>
          </a:p>
        </p:txBody>
      </p:sp>
    </p:spTree>
    <p:extLst>
      <p:ext uri="{BB962C8B-B14F-4D97-AF65-F5344CB8AC3E}">
        <p14:creationId xmlns:p14="http://schemas.microsoft.com/office/powerpoint/2010/main" val="1767446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164DB40-4A0B-47D6-9C8A-9B0EF3B7693A}" type="datetimeFigureOut">
              <a:rPr lang="en-AU" smtClean="0"/>
              <a:t>1/08/2016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1C0188E-BD45-4A03-90EE-90884746DACE}" type="slidenum">
              <a:rPr lang="en-AU" smtClean="0"/>
              <a:t>‹#›</a:t>
            </a:fld>
            <a:endParaRPr lang="en-AU"/>
          </a:p>
        </p:txBody>
      </p:sp>
    </p:spTree>
    <p:extLst>
      <p:ext uri="{BB962C8B-B14F-4D97-AF65-F5344CB8AC3E}">
        <p14:creationId xmlns:p14="http://schemas.microsoft.com/office/powerpoint/2010/main" val="2887216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164DB40-4A0B-47D6-9C8A-9B0EF3B7693A}" type="datetimeFigureOut">
              <a:rPr lang="en-AU" smtClean="0"/>
              <a:t>1/08/2016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1C0188E-BD45-4A03-90EE-90884746DACE}" type="slidenum">
              <a:rPr lang="en-AU" smtClean="0"/>
              <a:t>‹#›</a:t>
            </a:fld>
            <a:endParaRPr lang="en-AU"/>
          </a:p>
        </p:txBody>
      </p:sp>
    </p:spTree>
    <p:extLst>
      <p:ext uri="{BB962C8B-B14F-4D97-AF65-F5344CB8AC3E}">
        <p14:creationId xmlns:p14="http://schemas.microsoft.com/office/powerpoint/2010/main" val="3403154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64DB40-4A0B-47D6-9C8A-9B0EF3B7693A}" type="datetimeFigureOut">
              <a:rPr lang="en-AU" smtClean="0"/>
              <a:t>1/08/2016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1C0188E-BD45-4A03-90EE-90884746DACE}" type="slidenum">
              <a:rPr lang="en-AU" smtClean="0"/>
              <a:t>‹#›</a:t>
            </a:fld>
            <a:endParaRPr lang="en-AU"/>
          </a:p>
        </p:txBody>
      </p:sp>
    </p:spTree>
    <p:extLst>
      <p:ext uri="{BB962C8B-B14F-4D97-AF65-F5344CB8AC3E}">
        <p14:creationId xmlns:p14="http://schemas.microsoft.com/office/powerpoint/2010/main" val="1066505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C164DB40-4A0B-47D6-9C8A-9B0EF3B7693A}" type="datetimeFigureOut">
              <a:rPr lang="en-AU" smtClean="0"/>
              <a:t>1/08/2016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1C0188E-BD45-4A03-90EE-90884746DACE}" type="slidenum">
              <a:rPr lang="en-AU" smtClean="0"/>
              <a:t>‹#›</a:t>
            </a:fld>
            <a:endParaRPr lang="en-AU"/>
          </a:p>
        </p:txBody>
      </p:sp>
    </p:spTree>
    <p:extLst>
      <p:ext uri="{BB962C8B-B14F-4D97-AF65-F5344CB8AC3E}">
        <p14:creationId xmlns:p14="http://schemas.microsoft.com/office/powerpoint/2010/main" val="1484711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C164DB40-4A0B-47D6-9C8A-9B0EF3B7693A}" type="datetimeFigureOut">
              <a:rPr lang="en-AU" smtClean="0"/>
              <a:t>1/08/2016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1C0188E-BD45-4A03-90EE-90884746DACE}" type="slidenum">
              <a:rPr lang="en-AU" smtClean="0"/>
              <a:t>‹#›</a:t>
            </a:fld>
            <a:endParaRPr lang="en-AU"/>
          </a:p>
        </p:txBody>
      </p:sp>
    </p:spTree>
    <p:extLst>
      <p:ext uri="{BB962C8B-B14F-4D97-AF65-F5344CB8AC3E}">
        <p14:creationId xmlns:p14="http://schemas.microsoft.com/office/powerpoint/2010/main" val="1744546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C164DB40-4A0B-47D6-9C8A-9B0EF3B7693A}" type="datetimeFigureOut">
              <a:rPr lang="en-AU" smtClean="0"/>
              <a:t>1/08/2016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1C0188E-BD45-4A03-90EE-90884746DACE}" type="slidenum">
              <a:rPr lang="en-AU" smtClean="0"/>
              <a:t>‹#›</a:t>
            </a:fld>
            <a:endParaRPr lang="en-AU"/>
          </a:p>
        </p:txBody>
      </p:sp>
    </p:spTree>
    <p:extLst>
      <p:ext uri="{BB962C8B-B14F-4D97-AF65-F5344CB8AC3E}">
        <p14:creationId xmlns:p14="http://schemas.microsoft.com/office/powerpoint/2010/main" val="102795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64DB40-4A0B-47D6-9C8A-9B0EF3B7693A}" type="datetimeFigureOut">
              <a:rPr lang="en-AU" smtClean="0"/>
              <a:t>1/08/2016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1C0188E-BD45-4A03-90EE-90884746DACE}" type="slidenum">
              <a:rPr lang="en-AU" smtClean="0"/>
              <a:t>‹#›</a:t>
            </a:fld>
            <a:endParaRPr lang="en-AU"/>
          </a:p>
        </p:txBody>
      </p:sp>
    </p:spTree>
    <p:extLst>
      <p:ext uri="{BB962C8B-B14F-4D97-AF65-F5344CB8AC3E}">
        <p14:creationId xmlns:p14="http://schemas.microsoft.com/office/powerpoint/2010/main" val="22841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64DB40-4A0B-47D6-9C8A-9B0EF3B7693A}" type="datetimeFigureOut">
              <a:rPr lang="en-AU" smtClean="0"/>
              <a:t>1/08/2016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1C0188E-BD45-4A03-90EE-90884746DACE}" type="slidenum">
              <a:rPr lang="en-AU" smtClean="0"/>
              <a:t>‹#›</a:t>
            </a:fld>
            <a:endParaRPr lang="en-AU"/>
          </a:p>
        </p:txBody>
      </p:sp>
    </p:spTree>
    <p:extLst>
      <p:ext uri="{BB962C8B-B14F-4D97-AF65-F5344CB8AC3E}">
        <p14:creationId xmlns:p14="http://schemas.microsoft.com/office/powerpoint/2010/main" val="1593250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64DB40-4A0B-47D6-9C8A-9B0EF3B7693A}" type="datetimeFigureOut">
              <a:rPr lang="en-AU" smtClean="0"/>
              <a:t>1/08/2016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1C0188E-BD45-4A03-90EE-90884746DACE}" type="slidenum">
              <a:rPr lang="en-AU" smtClean="0"/>
              <a:t>‹#›</a:t>
            </a:fld>
            <a:endParaRPr lang="en-AU"/>
          </a:p>
        </p:txBody>
      </p:sp>
    </p:spTree>
    <p:extLst>
      <p:ext uri="{BB962C8B-B14F-4D97-AF65-F5344CB8AC3E}">
        <p14:creationId xmlns:p14="http://schemas.microsoft.com/office/powerpoint/2010/main" val="238403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64DB40-4A0B-47D6-9C8A-9B0EF3B7693A}" type="datetimeFigureOut">
              <a:rPr lang="en-AU" smtClean="0"/>
              <a:t>1/08/2016</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C0188E-BD45-4A03-90EE-90884746DACE}" type="slidenum">
              <a:rPr lang="en-AU" smtClean="0"/>
              <a:t>‹#›</a:t>
            </a:fld>
            <a:endParaRPr lang="en-AU"/>
          </a:p>
        </p:txBody>
      </p:sp>
    </p:spTree>
    <p:extLst>
      <p:ext uri="{BB962C8B-B14F-4D97-AF65-F5344CB8AC3E}">
        <p14:creationId xmlns:p14="http://schemas.microsoft.com/office/powerpoint/2010/main" val="3709919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2120" y="3717032"/>
            <a:ext cx="2279431" cy="2123306"/>
          </a:xfrm>
          <a:prstGeom prst="rect">
            <a:avLst/>
          </a:prstGeom>
        </p:spPr>
      </p:pic>
      <p:sp>
        <p:nvSpPr>
          <p:cNvPr id="2" name="Title 1"/>
          <p:cNvSpPr>
            <a:spLocks noGrp="1"/>
          </p:cNvSpPr>
          <p:nvPr>
            <p:ph type="ctrTitle"/>
          </p:nvPr>
        </p:nvSpPr>
        <p:spPr>
          <a:xfrm>
            <a:off x="685800" y="980729"/>
            <a:ext cx="7772400" cy="2619722"/>
          </a:xfrm>
        </p:spPr>
        <p:txBody>
          <a:bodyPr>
            <a:normAutofit fontScale="90000"/>
          </a:bodyPr>
          <a:lstStyle/>
          <a:p>
            <a:r>
              <a:rPr lang="en-AU" dirty="0" smtClean="0"/>
              <a:t>Capacity Population Estimates for Arden-Macaulay</a:t>
            </a:r>
            <a:br>
              <a:rPr lang="en-AU" dirty="0" smtClean="0"/>
            </a:br>
            <a:r>
              <a:rPr lang="en-AU" dirty="0" smtClean="0"/>
              <a:t>by John </a:t>
            </a:r>
            <a:r>
              <a:rPr lang="en-AU" dirty="0" smtClean="0"/>
              <a:t>Widmer</a:t>
            </a:r>
            <a:br>
              <a:rPr lang="en-AU" dirty="0" smtClean="0"/>
            </a:br>
            <a:r>
              <a:rPr lang="en-AU" dirty="0" smtClean="0">
                <a:solidFill>
                  <a:srgbClr val="FF0000"/>
                </a:solidFill>
              </a:rPr>
              <a:t>http://scitech.net.au/population</a:t>
            </a:r>
            <a:endParaRPr lang="en-AU" dirty="0">
              <a:solidFill>
                <a:srgbClr val="FF0000"/>
              </a:solidFill>
            </a:endParaRPr>
          </a:p>
        </p:txBody>
      </p:sp>
      <p:sp>
        <p:nvSpPr>
          <p:cNvPr id="3" name="Subtitle 2"/>
          <p:cNvSpPr>
            <a:spLocks noGrp="1"/>
          </p:cNvSpPr>
          <p:nvPr>
            <p:ph type="subTitle" idx="1"/>
          </p:nvPr>
        </p:nvSpPr>
        <p:spPr/>
        <p:txBody>
          <a:bodyPr/>
          <a:lstStyle/>
          <a:p>
            <a:pPr algn="l"/>
            <a:r>
              <a:rPr lang="en-AU" dirty="0" smtClean="0"/>
              <a:t>Resident, </a:t>
            </a:r>
            <a:r>
              <a:rPr lang="en-AU" dirty="0" smtClean="0"/>
              <a:t>Barnett street</a:t>
            </a:r>
          </a:p>
          <a:p>
            <a:pPr algn="l"/>
            <a:r>
              <a:rPr lang="en-AU" dirty="0" smtClean="0"/>
              <a:t>Kensington</a:t>
            </a:r>
            <a:endParaRPr lang="en-AU" dirty="0"/>
          </a:p>
        </p:txBody>
      </p:sp>
    </p:spTree>
    <p:extLst>
      <p:ext uri="{BB962C8B-B14F-4D97-AF65-F5344CB8AC3E}">
        <p14:creationId xmlns:p14="http://schemas.microsoft.com/office/powerpoint/2010/main" val="3536480316"/>
      </p:ext>
    </p:extLst>
  </p:cSld>
  <p:clrMapOvr>
    <a:masterClrMapping/>
  </p:clrMapOvr>
  <mc:AlternateContent xmlns:mc="http://schemas.openxmlformats.org/markup-compatibility/2006" xmlns:p14="http://schemas.microsoft.com/office/powerpoint/2010/main">
    <mc:Choice Requires="p14">
      <p:transition p14:dur="100" advClick="0" advTm="10000">
        <p:cut/>
      </p:transition>
    </mc:Choice>
    <mc:Fallback xmlns="">
      <p:transition advClick="0" advTm="10000">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476672"/>
            <a:ext cx="7272808" cy="5688632"/>
          </a:xfrm>
        </p:spPr>
        <p:txBody>
          <a:bodyPr>
            <a:noAutofit/>
          </a:bodyPr>
          <a:lstStyle/>
          <a:p>
            <a:pPr algn="l"/>
            <a:r>
              <a:rPr lang="en-AU" sz="1800" dirty="0" smtClean="0"/>
              <a:t>My quest for information about the impacts of C190 on my neighbourhood started when City of Melbourne  Strategic Planning </a:t>
            </a:r>
            <a:r>
              <a:rPr lang="en-AU" sz="1800" dirty="0" err="1" smtClean="0"/>
              <a:t>Dept’s</a:t>
            </a:r>
            <a:r>
              <a:rPr lang="en-AU" sz="1800" dirty="0" smtClean="0"/>
              <a:t> Leanne </a:t>
            </a:r>
            <a:r>
              <a:rPr lang="en-AU" sz="1800" dirty="0" err="1" smtClean="0"/>
              <a:t>Hodyl</a:t>
            </a:r>
            <a:r>
              <a:rPr lang="en-AU" sz="1800" dirty="0" smtClean="0"/>
              <a:t> could not answer  questions at an information session held in Kensington.  Later she replied by email, that:</a:t>
            </a:r>
            <a:br>
              <a:rPr lang="en-AU" sz="1800" dirty="0" smtClean="0"/>
            </a:br>
            <a:r>
              <a:rPr lang="en-AU" sz="2000" dirty="0" smtClean="0"/>
              <a:t/>
            </a:r>
            <a:br>
              <a:rPr lang="en-AU" sz="2000" dirty="0" smtClean="0"/>
            </a:br>
            <a:r>
              <a:rPr lang="en-AU" sz="2000" dirty="0" smtClean="0"/>
              <a:t>“</a:t>
            </a:r>
            <a:r>
              <a:rPr lang="en-US" sz="2400" dirty="0" smtClean="0"/>
              <a:t>As requested,</a:t>
            </a:r>
            <a:r>
              <a:rPr lang="en-US" sz="2400" dirty="0"/>
              <a:t> the capacity estimate for the area north of Macaulay Road and west of the Moonee Ponds Creek is 1492 dwellings. Assuming 1.7 people per household this equates to a population estimate of 2536. This is approximately 80 dwellings per hectare (gross calculation - that is including the parks and roads in this area</a:t>
            </a:r>
            <a:r>
              <a:rPr lang="en-US" sz="2400" dirty="0" smtClean="0"/>
              <a:t>).”</a:t>
            </a:r>
            <a:br>
              <a:rPr lang="en-US" sz="2400" dirty="0" smtClean="0"/>
            </a:br>
            <a:r>
              <a:rPr lang="en-US" sz="2000" dirty="0"/>
              <a:t/>
            </a:r>
            <a:br>
              <a:rPr lang="en-US" sz="2000" dirty="0"/>
            </a:br>
            <a:r>
              <a:rPr lang="en-US" sz="1800" dirty="0" smtClean="0"/>
              <a:t>My own knowledge of the relevant Census data lead  me to believe this  information was  incorrect.  So I sought evidence of the City of Melbourne method and data used in reaching this estimate. </a:t>
            </a:r>
            <a:r>
              <a:rPr lang="en-AU" sz="1800" dirty="0"/>
              <a:t/>
            </a:r>
            <a:br>
              <a:rPr lang="en-AU" sz="1800" dirty="0"/>
            </a:br>
            <a:endParaRPr lang="en-AU" sz="1800" dirty="0"/>
          </a:p>
        </p:txBody>
      </p:sp>
    </p:spTree>
    <p:extLst>
      <p:ext uri="{BB962C8B-B14F-4D97-AF65-F5344CB8AC3E}">
        <p14:creationId xmlns:p14="http://schemas.microsoft.com/office/powerpoint/2010/main" val="1181428749"/>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14" y="0"/>
            <a:ext cx="8363272" cy="1210146"/>
          </a:xfrm>
        </p:spPr>
        <p:txBody>
          <a:bodyPr>
            <a:noAutofit/>
          </a:bodyPr>
          <a:lstStyle/>
          <a:p>
            <a:r>
              <a:rPr lang="en-AU" sz="2800" b="1" dirty="0" smtClean="0"/>
              <a:t>City of Melbourne’s Capacity Study for Arden-Macaulay</a:t>
            </a:r>
            <a:br>
              <a:rPr lang="en-AU" sz="2800" b="1" dirty="0" smtClean="0"/>
            </a:br>
            <a:r>
              <a:rPr lang="en-AU" sz="2000" b="1" dirty="0" smtClean="0"/>
              <a:t>7</a:t>
            </a:r>
            <a:r>
              <a:rPr lang="en-AU" sz="2000" b="1" baseline="30000" dirty="0" smtClean="0"/>
              <a:t>th</a:t>
            </a:r>
            <a:r>
              <a:rPr lang="en-AU" sz="2000" b="1" dirty="0" smtClean="0"/>
              <a:t> January, 2011</a:t>
            </a:r>
            <a:endParaRPr lang="en-AU" sz="2000" b="1" dirty="0"/>
          </a:p>
        </p:txBody>
      </p:sp>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rcRect b="-56"/>
          <a:stretch/>
        </p:blipFill>
        <p:spPr bwMode="auto">
          <a:xfrm>
            <a:off x="467544" y="2708920"/>
            <a:ext cx="2664296" cy="3700250"/>
          </a:xfrm>
          <a:prstGeom prst="rect">
            <a:avLst/>
          </a:prstGeom>
          <a:noFill/>
          <a:ln>
            <a:noFill/>
          </a:ln>
          <a:extLst>
            <a:ext uri="{53640926-AAD7-44D8-BBD7-CCE9431645EC}">
              <a14:shadowObscured xmlns:a14="http://schemas.microsoft.com/office/drawing/2010/main"/>
            </a:ext>
          </a:extLst>
        </p:spPr>
      </p:pic>
      <p:pic>
        <p:nvPicPr>
          <p:cNvPr id="5" name="Content Placeholder 4"/>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695450" y="1170650"/>
            <a:ext cx="7874001" cy="1538270"/>
          </a:xfrm>
          <a:prstGeom prst="rect">
            <a:avLst/>
          </a:prstGeom>
          <a:noFill/>
          <a:ln>
            <a:noFill/>
          </a:ln>
        </p:spPr>
      </p:pic>
      <p:sp>
        <p:nvSpPr>
          <p:cNvPr id="6" name="TextBox 5"/>
          <p:cNvSpPr txBox="1"/>
          <p:nvPr/>
        </p:nvSpPr>
        <p:spPr>
          <a:xfrm>
            <a:off x="4409728" y="2682465"/>
            <a:ext cx="3978696" cy="369332"/>
          </a:xfrm>
          <a:prstGeom prst="rect">
            <a:avLst/>
          </a:prstGeom>
          <a:noFill/>
        </p:spPr>
        <p:txBody>
          <a:bodyPr wrap="square" rtlCol="0">
            <a:spAutoFit/>
          </a:bodyPr>
          <a:lstStyle/>
          <a:p>
            <a:r>
              <a:rPr lang="en-AU" dirty="0" smtClean="0"/>
              <a:t>Total # dwellings (all precincts):  7,203</a:t>
            </a:r>
            <a:endParaRPr lang="en-AU" dirty="0"/>
          </a:p>
        </p:txBody>
      </p:sp>
      <p:graphicFrame>
        <p:nvGraphicFramePr>
          <p:cNvPr id="7" name="Table 6"/>
          <p:cNvGraphicFramePr>
            <a:graphicFrameLocks noGrp="1"/>
          </p:cNvGraphicFramePr>
          <p:nvPr>
            <p:extLst>
              <p:ext uri="{D42A27DB-BD31-4B8C-83A1-F6EECF244321}">
                <p14:modId xmlns:p14="http://schemas.microsoft.com/office/powerpoint/2010/main" val="3318179824"/>
              </p:ext>
            </p:extLst>
          </p:nvPr>
        </p:nvGraphicFramePr>
        <p:xfrm>
          <a:off x="3474643" y="4437112"/>
          <a:ext cx="4802688" cy="779854"/>
        </p:xfrm>
        <a:graphic>
          <a:graphicData uri="http://schemas.openxmlformats.org/drawingml/2006/table">
            <a:tbl>
              <a:tblPr firstRow="1" firstCol="1" bandRow="1">
                <a:tableStyleId>{5C22544A-7EE6-4342-B048-85BDC9FD1C3A}</a:tableStyleId>
              </a:tblPr>
              <a:tblGrid>
                <a:gridCol w="3371028"/>
                <a:gridCol w="1431660"/>
              </a:tblGrid>
              <a:tr h="519903">
                <a:tc>
                  <a:txBody>
                    <a:bodyPr/>
                    <a:lstStyle/>
                    <a:p>
                      <a:pPr>
                        <a:lnSpc>
                          <a:spcPct val="115000"/>
                        </a:lnSpc>
                        <a:spcAft>
                          <a:spcPts val="0"/>
                        </a:spcAft>
                      </a:pPr>
                      <a:r>
                        <a:rPr lang="en-AU" sz="1400" dirty="0">
                          <a:effectLst/>
                        </a:rPr>
                        <a:t>Estimated Population of Residents by 2040</a:t>
                      </a:r>
                      <a:endParaRPr lang="en-AU" sz="1100" dirty="0">
                        <a:effectLst/>
                        <a:latin typeface="Calibri"/>
                        <a:ea typeface="PMingLiU"/>
                        <a:cs typeface="Times New Roman"/>
                      </a:endParaRPr>
                    </a:p>
                  </a:txBody>
                  <a:tcPr marL="68580" marR="68580" marT="0" marB="0"/>
                </a:tc>
                <a:tc>
                  <a:txBody>
                    <a:bodyPr/>
                    <a:lstStyle/>
                    <a:p>
                      <a:pPr>
                        <a:lnSpc>
                          <a:spcPct val="115000"/>
                        </a:lnSpc>
                        <a:spcAft>
                          <a:spcPts val="0"/>
                        </a:spcAft>
                      </a:pPr>
                      <a:r>
                        <a:rPr lang="en-AU" sz="1400">
                          <a:effectLst/>
                        </a:rPr>
                        <a:t>14,000 residents</a:t>
                      </a:r>
                      <a:endParaRPr lang="en-AU" sz="1100">
                        <a:effectLst/>
                        <a:latin typeface="Calibri"/>
                        <a:ea typeface="PMingLiU"/>
                        <a:cs typeface="Times New Roman"/>
                      </a:endParaRPr>
                    </a:p>
                  </a:txBody>
                  <a:tcPr marL="68580" marR="68580" marT="0" marB="0"/>
                </a:tc>
              </a:tr>
              <a:tr h="259951">
                <a:tc>
                  <a:txBody>
                    <a:bodyPr/>
                    <a:lstStyle/>
                    <a:p>
                      <a:pPr>
                        <a:lnSpc>
                          <a:spcPct val="115000"/>
                        </a:lnSpc>
                        <a:spcAft>
                          <a:spcPts val="0"/>
                        </a:spcAft>
                      </a:pPr>
                      <a:r>
                        <a:rPr lang="en-AU" sz="1400">
                          <a:effectLst/>
                        </a:rPr>
                        <a:t>Estimated Dwellings</a:t>
                      </a:r>
                      <a:endParaRPr lang="en-AU" sz="1100">
                        <a:effectLst/>
                        <a:latin typeface="Calibri"/>
                        <a:ea typeface="PMingLiU"/>
                        <a:cs typeface="Times New Roman"/>
                      </a:endParaRPr>
                    </a:p>
                  </a:txBody>
                  <a:tcPr marL="68580" marR="68580" marT="0" marB="0"/>
                </a:tc>
                <a:tc>
                  <a:txBody>
                    <a:bodyPr/>
                    <a:lstStyle/>
                    <a:p>
                      <a:pPr>
                        <a:lnSpc>
                          <a:spcPct val="115000"/>
                        </a:lnSpc>
                        <a:spcAft>
                          <a:spcPts val="0"/>
                        </a:spcAft>
                      </a:pPr>
                      <a:r>
                        <a:rPr lang="en-AU" sz="1400" dirty="0">
                          <a:effectLst/>
                        </a:rPr>
                        <a:t>8,500</a:t>
                      </a:r>
                      <a:endParaRPr lang="en-AU" sz="1100" dirty="0">
                        <a:effectLst/>
                        <a:latin typeface="Calibri"/>
                        <a:ea typeface="PMingLiU"/>
                        <a:cs typeface="Times New Roman"/>
                      </a:endParaRPr>
                    </a:p>
                  </a:txBody>
                  <a:tcPr marL="68580" marR="68580" marT="0" marB="0"/>
                </a:tc>
              </a:tr>
            </a:tbl>
          </a:graphicData>
        </a:graphic>
      </p:graphicFrame>
      <p:sp>
        <p:nvSpPr>
          <p:cNvPr id="8" name="Rectangle 1"/>
          <p:cNvSpPr>
            <a:spLocks noChangeArrowheads="1"/>
          </p:cNvSpPr>
          <p:nvPr/>
        </p:nvSpPr>
        <p:spPr bwMode="auto">
          <a:xfrm>
            <a:off x="3359300" y="3645024"/>
            <a:ext cx="503337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279650" algn="l"/>
              </a:tabLst>
              <a:defRPr>
                <a:solidFill>
                  <a:schemeClr val="tx1"/>
                </a:solidFill>
                <a:latin typeface="Arial" pitchFamily="34" charset="0"/>
                <a:cs typeface="Arial" pitchFamily="34" charset="0"/>
              </a:defRPr>
            </a:lvl1pPr>
            <a:lvl2pPr fontAlgn="base">
              <a:spcBef>
                <a:spcPct val="0"/>
              </a:spcBef>
              <a:spcAft>
                <a:spcPct val="0"/>
              </a:spcAft>
              <a:tabLst>
                <a:tab pos="2279650" algn="l"/>
              </a:tabLst>
              <a:defRPr>
                <a:solidFill>
                  <a:schemeClr val="tx1"/>
                </a:solidFill>
                <a:latin typeface="Arial" pitchFamily="34" charset="0"/>
                <a:cs typeface="Arial" pitchFamily="34" charset="0"/>
              </a:defRPr>
            </a:lvl2pPr>
            <a:lvl3pPr fontAlgn="base">
              <a:spcBef>
                <a:spcPct val="0"/>
              </a:spcBef>
              <a:spcAft>
                <a:spcPct val="0"/>
              </a:spcAft>
              <a:tabLst>
                <a:tab pos="2279650" algn="l"/>
              </a:tabLst>
              <a:defRPr>
                <a:solidFill>
                  <a:schemeClr val="tx1"/>
                </a:solidFill>
                <a:latin typeface="Arial" pitchFamily="34" charset="0"/>
                <a:cs typeface="Arial" pitchFamily="34" charset="0"/>
              </a:defRPr>
            </a:lvl3pPr>
            <a:lvl4pPr fontAlgn="base">
              <a:spcBef>
                <a:spcPct val="0"/>
              </a:spcBef>
              <a:spcAft>
                <a:spcPct val="0"/>
              </a:spcAft>
              <a:tabLst>
                <a:tab pos="2279650" algn="l"/>
              </a:tabLst>
              <a:defRPr>
                <a:solidFill>
                  <a:schemeClr val="tx1"/>
                </a:solidFill>
                <a:latin typeface="Arial" pitchFamily="34" charset="0"/>
                <a:cs typeface="Arial" pitchFamily="34" charset="0"/>
              </a:defRPr>
            </a:lvl4pPr>
            <a:lvl5pPr fontAlgn="base">
              <a:spcBef>
                <a:spcPct val="0"/>
              </a:spcBef>
              <a:spcAft>
                <a:spcPct val="0"/>
              </a:spcAft>
              <a:tabLst>
                <a:tab pos="2279650" algn="l"/>
              </a:tabLst>
              <a:defRPr>
                <a:solidFill>
                  <a:schemeClr val="tx1"/>
                </a:solidFill>
                <a:latin typeface="Arial" pitchFamily="34" charset="0"/>
                <a:cs typeface="Arial" pitchFamily="34" charset="0"/>
              </a:defRPr>
            </a:lvl5pPr>
            <a:lvl6pPr fontAlgn="base">
              <a:spcBef>
                <a:spcPct val="0"/>
              </a:spcBef>
              <a:spcAft>
                <a:spcPct val="0"/>
              </a:spcAft>
              <a:tabLst>
                <a:tab pos="2279650" algn="l"/>
              </a:tabLst>
              <a:defRPr>
                <a:solidFill>
                  <a:schemeClr val="tx1"/>
                </a:solidFill>
                <a:latin typeface="Arial" pitchFamily="34" charset="0"/>
                <a:cs typeface="Arial" pitchFamily="34" charset="0"/>
              </a:defRPr>
            </a:lvl6pPr>
            <a:lvl7pPr fontAlgn="base">
              <a:spcBef>
                <a:spcPct val="0"/>
              </a:spcBef>
              <a:spcAft>
                <a:spcPct val="0"/>
              </a:spcAft>
              <a:tabLst>
                <a:tab pos="2279650" algn="l"/>
              </a:tabLst>
              <a:defRPr>
                <a:solidFill>
                  <a:schemeClr val="tx1"/>
                </a:solidFill>
                <a:latin typeface="Arial" pitchFamily="34" charset="0"/>
                <a:cs typeface="Arial" pitchFamily="34" charset="0"/>
              </a:defRPr>
            </a:lvl7pPr>
            <a:lvl8pPr fontAlgn="base">
              <a:spcBef>
                <a:spcPct val="0"/>
              </a:spcBef>
              <a:spcAft>
                <a:spcPct val="0"/>
              </a:spcAft>
              <a:tabLst>
                <a:tab pos="2279650" algn="l"/>
              </a:tabLst>
              <a:defRPr>
                <a:solidFill>
                  <a:schemeClr val="tx1"/>
                </a:solidFill>
                <a:latin typeface="Arial" pitchFamily="34" charset="0"/>
                <a:cs typeface="Arial" pitchFamily="34" charset="0"/>
              </a:defRPr>
            </a:lvl8pPr>
            <a:lvl9pPr fontAlgn="base">
              <a:spcBef>
                <a:spcPct val="0"/>
              </a:spcBef>
              <a:spcAft>
                <a:spcPct val="0"/>
              </a:spcAft>
              <a:tabLst>
                <a:tab pos="227965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279650" algn="l"/>
              </a:tabLst>
            </a:pPr>
            <a:r>
              <a:rPr kumimoji="0" lang="en-AU" altLang="en-US" sz="1400" b="0" i="0" u="none" strike="noStrike" cap="none" normalizeH="0" baseline="0" dirty="0" smtClean="0">
                <a:ln>
                  <a:noFill/>
                </a:ln>
                <a:solidFill>
                  <a:schemeClr val="tx1"/>
                </a:solidFill>
                <a:effectLst/>
                <a:latin typeface="+mn-lt"/>
                <a:ea typeface="PMingLiU" pitchFamily="18" charset="-120"/>
                <a:cs typeface="Times New Roman" pitchFamily="18" charset="0"/>
              </a:rPr>
              <a:t>To these 7,203 dwellings, the study adds back dwellings that are recently built or under construction, or have planning permits, to arrive at the total capacity for the whole of Arden Macaulay:-</a:t>
            </a:r>
            <a:endParaRPr kumimoji="0" lang="en-AU" altLang="en-US" sz="11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2279650" algn="l"/>
              </a:tabLst>
            </a:pPr>
            <a:endParaRPr kumimoji="0" lang="en-AU" altLang="en-US" sz="1800"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3889859206"/>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AU" sz="2800" b="1" dirty="0" smtClean="0"/>
              <a:t>City of Melbourne’s Capacity Study for Arden-Macaulay, Addenda 1,2,3</a:t>
            </a:r>
            <a:endParaRPr lang="en-AU" sz="2800" b="1" dirty="0"/>
          </a:p>
        </p:txBody>
      </p:sp>
      <p:sp>
        <p:nvSpPr>
          <p:cNvPr id="8" name="Rectangle 7"/>
          <p:cNvSpPr/>
          <p:nvPr/>
        </p:nvSpPr>
        <p:spPr>
          <a:xfrm>
            <a:off x="664510" y="1402991"/>
            <a:ext cx="7773627" cy="1877437"/>
          </a:xfrm>
          <a:prstGeom prst="rect">
            <a:avLst/>
          </a:prstGeom>
        </p:spPr>
        <p:txBody>
          <a:bodyPr wrap="square">
            <a:spAutoFit/>
          </a:bodyPr>
          <a:lstStyle/>
          <a:p>
            <a:pPr marL="285750" indent="-285750">
              <a:buFont typeface="Arial" panose="020B0604020202020204" pitchFamily="34" charset="0"/>
              <a:buChar char="•"/>
            </a:pPr>
            <a:r>
              <a:rPr lang="en-AU" b="1" dirty="0" smtClean="0">
                <a:latin typeface="+mj-lt"/>
                <a:cs typeface="Times New Roman" panose="02020603050405020304" pitchFamily="18" charset="0"/>
              </a:rPr>
              <a:t>Addendum </a:t>
            </a:r>
            <a:r>
              <a:rPr lang="en-AU" b="1" dirty="0">
                <a:latin typeface="+mj-lt"/>
                <a:cs typeface="Times New Roman" panose="02020603050405020304" pitchFamily="18" charset="0"/>
              </a:rPr>
              <a:t>1 of the Arden-Macaulay Capacity Study, </a:t>
            </a:r>
            <a:r>
              <a:rPr lang="en-AU" b="1" dirty="0" smtClean="0">
                <a:latin typeface="+mj-lt"/>
                <a:cs typeface="Times New Roman" panose="02020603050405020304" pitchFamily="18" charset="0"/>
              </a:rPr>
              <a:t>19th </a:t>
            </a:r>
            <a:r>
              <a:rPr lang="en-AU" b="1" dirty="0">
                <a:latin typeface="+mj-lt"/>
                <a:cs typeface="Times New Roman" panose="02020603050405020304" pitchFamily="18" charset="0"/>
              </a:rPr>
              <a:t>November </a:t>
            </a:r>
            <a:r>
              <a:rPr lang="en-AU" b="1" dirty="0" smtClean="0">
                <a:latin typeface="+mj-lt"/>
                <a:cs typeface="Times New Roman" panose="02020603050405020304" pitchFamily="18" charset="0"/>
              </a:rPr>
              <a:t>2012</a:t>
            </a:r>
          </a:p>
          <a:p>
            <a:pPr marL="285750" indent="-285750">
              <a:buFont typeface="Arial" panose="020B0604020202020204" pitchFamily="34" charset="0"/>
              <a:buChar char="•"/>
            </a:pPr>
            <a:endParaRPr lang="en-AU" sz="1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AU" sz="1400" dirty="0" smtClean="0">
              <a:latin typeface="Times New Roman" panose="02020603050405020304" pitchFamily="18" charset="0"/>
              <a:cs typeface="Times New Roman" panose="02020603050405020304" pitchFamily="18" charset="0"/>
            </a:endParaRPr>
          </a:p>
          <a:p>
            <a:r>
              <a:rPr lang="en-AU" sz="1400" dirty="0" smtClean="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endParaRPr lang="en-AU" sz="14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AU" sz="1400" b="1" dirty="0"/>
          </a:p>
          <a:p>
            <a:pPr marL="285750" indent="-285750">
              <a:buFont typeface="Arial" panose="020B0604020202020204" pitchFamily="34" charset="0"/>
              <a:buChar char="•"/>
            </a:pPr>
            <a:endParaRPr lang="en-AU" sz="1400" dirty="0"/>
          </a:p>
          <a:p>
            <a:pPr marL="285750" indent="-285750">
              <a:buFont typeface="Arial" panose="020B0604020202020204" pitchFamily="34" charset="0"/>
              <a:buChar char="•"/>
            </a:pPr>
            <a:endParaRPr lang="en-AU" sz="1400" dirty="0">
              <a:latin typeface="Times New Roman" panose="02020603050405020304" pitchFamily="18" charset="0"/>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411543538"/>
              </p:ext>
            </p:extLst>
          </p:nvPr>
        </p:nvGraphicFramePr>
        <p:xfrm>
          <a:off x="786231" y="1966090"/>
          <a:ext cx="7507889" cy="528676"/>
        </p:xfrm>
        <a:graphic>
          <a:graphicData uri="http://schemas.openxmlformats.org/drawingml/2006/table">
            <a:tbl>
              <a:tblPr firstRow="1" firstCol="1" bandRow="1">
                <a:tableStyleId>{5C22544A-7EE6-4342-B048-85BDC9FD1C3A}</a:tableStyleId>
              </a:tblPr>
              <a:tblGrid>
                <a:gridCol w="5269820"/>
                <a:gridCol w="2238069"/>
              </a:tblGrid>
              <a:tr h="264338">
                <a:tc>
                  <a:txBody>
                    <a:bodyPr/>
                    <a:lstStyle/>
                    <a:p>
                      <a:pPr>
                        <a:lnSpc>
                          <a:spcPct val="115000"/>
                        </a:lnSpc>
                        <a:spcAft>
                          <a:spcPts val="0"/>
                        </a:spcAft>
                      </a:pPr>
                      <a:r>
                        <a:rPr lang="en-AU" sz="1400" dirty="0">
                          <a:effectLst/>
                        </a:rPr>
                        <a:t>Estimated Population of Residents by 2040</a:t>
                      </a:r>
                      <a:endParaRPr lang="en-AU" sz="1100" dirty="0">
                        <a:effectLst/>
                        <a:latin typeface="Calibri"/>
                        <a:ea typeface="PMingLiU"/>
                        <a:cs typeface="Times New Roman"/>
                      </a:endParaRPr>
                    </a:p>
                  </a:txBody>
                  <a:tcPr marL="68580" marR="68580" marT="0" marB="0"/>
                </a:tc>
                <a:tc>
                  <a:txBody>
                    <a:bodyPr/>
                    <a:lstStyle/>
                    <a:p>
                      <a:pPr>
                        <a:lnSpc>
                          <a:spcPct val="115000"/>
                        </a:lnSpc>
                        <a:spcAft>
                          <a:spcPts val="0"/>
                        </a:spcAft>
                      </a:pPr>
                      <a:r>
                        <a:rPr lang="en-AU" sz="1400" dirty="0">
                          <a:effectLst/>
                        </a:rPr>
                        <a:t>20,500 residents</a:t>
                      </a:r>
                      <a:endParaRPr lang="en-AU" sz="1100" dirty="0">
                        <a:effectLst/>
                        <a:latin typeface="Calibri"/>
                        <a:ea typeface="PMingLiU"/>
                        <a:cs typeface="Times New Roman"/>
                      </a:endParaRPr>
                    </a:p>
                  </a:txBody>
                  <a:tcPr marL="68580" marR="68580" marT="0" marB="0"/>
                </a:tc>
              </a:tr>
              <a:tr h="264338">
                <a:tc>
                  <a:txBody>
                    <a:bodyPr/>
                    <a:lstStyle/>
                    <a:p>
                      <a:pPr>
                        <a:lnSpc>
                          <a:spcPct val="115000"/>
                        </a:lnSpc>
                        <a:spcAft>
                          <a:spcPts val="0"/>
                        </a:spcAft>
                      </a:pPr>
                      <a:r>
                        <a:rPr lang="en-AU" sz="1400" dirty="0">
                          <a:effectLst/>
                        </a:rPr>
                        <a:t>Estimated Dwellings</a:t>
                      </a:r>
                      <a:endParaRPr lang="en-AU" sz="1100" dirty="0">
                        <a:effectLst/>
                        <a:latin typeface="Calibri"/>
                        <a:ea typeface="PMingLiU"/>
                        <a:cs typeface="Times New Roman"/>
                      </a:endParaRPr>
                    </a:p>
                  </a:txBody>
                  <a:tcPr marL="68580" marR="68580" marT="0" marB="0"/>
                </a:tc>
                <a:tc>
                  <a:txBody>
                    <a:bodyPr/>
                    <a:lstStyle/>
                    <a:p>
                      <a:pPr>
                        <a:lnSpc>
                          <a:spcPct val="115000"/>
                        </a:lnSpc>
                        <a:spcAft>
                          <a:spcPts val="0"/>
                        </a:spcAft>
                      </a:pPr>
                      <a:r>
                        <a:rPr lang="en-AU" sz="1400" dirty="0">
                          <a:effectLst/>
                        </a:rPr>
                        <a:t>Not provided</a:t>
                      </a:r>
                      <a:endParaRPr lang="en-AU" sz="1100" dirty="0">
                        <a:effectLst/>
                        <a:latin typeface="Calibri"/>
                        <a:ea typeface="PMingLiU"/>
                        <a:cs typeface="Times New Roman"/>
                      </a:endParaRPr>
                    </a:p>
                  </a:txBody>
                  <a:tcPr marL="68580" marR="68580" marT="0" marB="0"/>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642495203"/>
              </p:ext>
            </p:extLst>
          </p:nvPr>
        </p:nvGraphicFramePr>
        <p:xfrm>
          <a:off x="700295" y="3284984"/>
          <a:ext cx="7472104" cy="991183"/>
        </p:xfrm>
        <a:graphic>
          <a:graphicData uri="http://schemas.openxmlformats.org/drawingml/2006/table">
            <a:tbl>
              <a:tblPr firstRow="1" firstCol="1" bandRow="1">
                <a:tableStyleId>{5C22544A-7EE6-4342-B048-85BDC9FD1C3A}</a:tableStyleId>
              </a:tblPr>
              <a:tblGrid>
                <a:gridCol w="5244703"/>
                <a:gridCol w="2227401"/>
              </a:tblGrid>
              <a:tr h="247796">
                <a:tc>
                  <a:txBody>
                    <a:bodyPr/>
                    <a:lstStyle/>
                    <a:p>
                      <a:pPr>
                        <a:lnSpc>
                          <a:spcPct val="115000"/>
                        </a:lnSpc>
                        <a:spcAft>
                          <a:spcPts val="0"/>
                        </a:spcAft>
                      </a:pPr>
                      <a:r>
                        <a:rPr lang="en-AU" sz="1400" dirty="0">
                          <a:effectLst/>
                        </a:rPr>
                        <a:t>Estimated Population of Residents by 2040</a:t>
                      </a:r>
                      <a:endParaRPr lang="en-AU" sz="1100" dirty="0">
                        <a:effectLst/>
                        <a:latin typeface="Calibri"/>
                        <a:ea typeface="PMingLiU"/>
                        <a:cs typeface="Times New Roman"/>
                      </a:endParaRPr>
                    </a:p>
                  </a:txBody>
                  <a:tcPr marL="68580" marR="68580" marT="0" marB="0"/>
                </a:tc>
                <a:tc>
                  <a:txBody>
                    <a:bodyPr/>
                    <a:lstStyle/>
                    <a:p>
                      <a:pPr>
                        <a:lnSpc>
                          <a:spcPct val="115000"/>
                        </a:lnSpc>
                        <a:spcAft>
                          <a:spcPts val="0"/>
                        </a:spcAft>
                      </a:pPr>
                      <a:r>
                        <a:rPr lang="en-AU" sz="1400">
                          <a:effectLst/>
                        </a:rPr>
                        <a:t>20,128 residents</a:t>
                      </a:r>
                      <a:endParaRPr lang="en-AU" sz="1100">
                        <a:effectLst/>
                        <a:latin typeface="Calibri"/>
                        <a:ea typeface="PMingLiU"/>
                        <a:cs typeface="Times New Roman"/>
                      </a:endParaRPr>
                    </a:p>
                  </a:txBody>
                  <a:tcPr marL="68580" marR="68580" marT="0" marB="0"/>
                </a:tc>
              </a:tr>
              <a:tr h="247796">
                <a:tc>
                  <a:txBody>
                    <a:bodyPr/>
                    <a:lstStyle/>
                    <a:p>
                      <a:pPr>
                        <a:lnSpc>
                          <a:spcPct val="115000"/>
                        </a:lnSpc>
                        <a:spcAft>
                          <a:spcPts val="0"/>
                        </a:spcAft>
                      </a:pPr>
                      <a:r>
                        <a:rPr lang="en-AU" sz="1400">
                          <a:effectLst/>
                        </a:rPr>
                        <a:t>Estimated Dwellings</a:t>
                      </a:r>
                      <a:endParaRPr lang="en-AU" sz="1100">
                        <a:effectLst/>
                        <a:latin typeface="Calibri"/>
                        <a:ea typeface="PMingLiU"/>
                        <a:cs typeface="Times New Roman"/>
                      </a:endParaRPr>
                    </a:p>
                  </a:txBody>
                  <a:tcPr marL="68580" marR="68580" marT="0" marB="0"/>
                </a:tc>
                <a:tc>
                  <a:txBody>
                    <a:bodyPr/>
                    <a:lstStyle/>
                    <a:p>
                      <a:pPr>
                        <a:lnSpc>
                          <a:spcPct val="115000"/>
                        </a:lnSpc>
                        <a:spcAft>
                          <a:spcPts val="0"/>
                        </a:spcAft>
                      </a:pPr>
                      <a:r>
                        <a:rPr lang="en-AU" sz="1400">
                          <a:effectLst/>
                        </a:rPr>
                        <a:t>Not provided</a:t>
                      </a:r>
                      <a:endParaRPr lang="en-AU" sz="1100">
                        <a:effectLst/>
                        <a:latin typeface="Calibri"/>
                        <a:ea typeface="PMingLiU"/>
                        <a:cs typeface="Times New Roman"/>
                      </a:endParaRPr>
                    </a:p>
                  </a:txBody>
                  <a:tcPr marL="68580" marR="68580" marT="0" marB="0"/>
                </a:tc>
              </a:tr>
              <a:tr h="495591">
                <a:tc>
                  <a:txBody>
                    <a:bodyPr/>
                    <a:lstStyle/>
                    <a:p>
                      <a:pPr>
                        <a:lnSpc>
                          <a:spcPct val="115000"/>
                        </a:lnSpc>
                        <a:spcAft>
                          <a:spcPts val="0"/>
                        </a:spcAft>
                      </a:pPr>
                      <a:r>
                        <a:rPr lang="en-AU" sz="1400" dirty="0">
                          <a:effectLst/>
                        </a:rPr>
                        <a:t>Estimated Population of Residents by 2040 including 30% additional building height</a:t>
                      </a:r>
                      <a:endParaRPr lang="en-AU" sz="1100" dirty="0">
                        <a:effectLst/>
                        <a:latin typeface="Calibri"/>
                        <a:ea typeface="PMingLiU"/>
                        <a:cs typeface="Times New Roman"/>
                      </a:endParaRPr>
                    </a:p>
                  </a:txBody>
                  <a:tcPr marL="68580" marR="68580" marT="0" marB="0"/>
                </a:tc>
                <a:tc>
                  <a:txBody>
                    <a:bodyPr/>
                    <a:lstStyle/>
                    <a:p>
                      <a:pPr>
                        <a:lnSpc>
                          <a:spcPct val="115000"/>
                        </a:lnSpc>
                        <a:spcAft>
                          <a:spcPts val="0"/>
                        </a:spcAft>
                      </a:pPr>
                      <a:r>
                        <a:rPr lang="en-AU" sz="1400" dirty="0">
                          <a:effectLst/>
                        </a:rPr>
                        <a:t>23,730</a:t>
                      </a:r>
                      <a:endParaRPr lang="en-AU" sz="1100" dirty="0">
                        <a:effectLst/>
                        <a:latin typeface="Calibri"/>
                        <a:ea typeface="PMingLiU"/>
                        <a:cs typeface="Times New Roman"/>
                      </a:endParaRPr>
                    </a:p>
                  </a:txBody>
                  <a:tcPr marL="68580" marR="68580" marT="0" marB="0"/>
                </a:tc>
              </a:tr>
            </a:tbl>
          </a:graphicData>
        </a:graphic>
      </p:graphicFrame>
      <p:sp>
        <p:nvSpPr>
          <p:cNvPr id="13" name="Rectangle 12"/>
          <p:cNvSpPr/>
          <p:nvPr/>
        </p:nvSpPr>
        <p:spPr>
          <a:xfrm>
            <a:off x="642215" y="2807026"/>
            <a:ext cx="7795922" cy="369332"/>
          </a:xfrm>
          <a:prstGeom prst="rect">
            <a:avLst/>
          </a:prstGeom>
        </p:spPr>
        <p:txBody>
          <a:bodyPr wrap="square">
            <a:spAutoFit/>
          </a:bodyPr>
          <a:lstStyle/>
          <a:p>
            <a:pPr marL="285750" indent="-285750">
              <a:buFont typeface="Arial" panose="020B0604020202020204" pitchFamily="34" charset="0"/>
              <a:buChar char="•"/>
            </a:pPr>
            <a:r>
              <a:rPr lang="en-AU" b="1" dirty="0" smtClean="0"/>
              <a:t>Addendum 2 of the Arden-Macaulay Capacity Study, 27</a:t>
            </a:r>
            <a:r>
              <a:rPr lang="en-AU" b="1" baseline="30000" dirty="0" smtClean="0"/>
              <a:t>th</a:t>
            </a:r>
            <a:r>
              <a:rPr lang="en-AU" b="1" dirty="0" smtClean="0"/>
              <a:t> June 2013</a:t>
            </a:r>
          </a:p>
        </p:txBody>
      </p:sp>
      <p:sp>
        <p:nvSpPr>
          <p:cNvPr id="14" name="Rectangle 13"/>
          <p:cNvSpPr/>
          <p:nvPr/>
        </p:nvSpPr>
        <p:spPr>
          <a:xfrm>
            <a:off x="630630" y="4477762"/>
            <a:ext cx="7541769" cy="369332"/>
          </a:xfrm>
          <a:prstGeom prst="rect">
            <a:avLst/>
          </a:prstGeom>
        </p:spPr>
        <p:txBody>
          <a:bodyPr wrap="square">
            <a:spAutoFit/>
          </a:bodyPr>
          <a:lstStyle/>
          <a:p>
            <a:pPr marL="285750" indent="-285750">
              <a:buFont typeface="Arial" panose="020B0604020202020204" pitchFamily="34" charset="0"/>
              <a:buChar char="•"/>
            </a:pPr>
            <a:r>
              <a:rPr lang="en-AU" b="1" dirty="0" smtClean="0"/>
              <a:t>Addendum 3 of the Arden-Macaulay Capacity Study, 6</a:t>
            </a:r>
            <a:r>
              <a:rPr lang="en-AU" b="1" baseline="30000" dirty="0" smtClean="0"/>
              <a:t>th</a:t>
            </a:r>
            <a:r>
              <a:rPr lang="en-AU" b="1" dirty="0" smtClean="0"/>
              <a:t> August 2013</a:t>
            </a:r>
          </a:p>
        </p:txBody>
      </p:sp>
      <p:graphicFrame>
        <p:nvGraphicFramePr>
          <p:cNvPr id="15" name="Table 14"/>
          <p:cNvGraphicFramePr>
            <a:graphicFrameLocks noGrp="1"/>
          </p:cNvGraphicFramePr>
          <p:nvPr>
            <p:extLst>
              <p:ext uri="{D42A27DB-BD31-4B8C-83A1-F6EECF244321}">
                <p14:modId xmlns:p14="http://schemas.microsoft.com/office/powerpoint/2010/main" val="3026680803"/>
              </p:ext>
            </p:extLst>
          </p:nvPr>
        </p:nvGraphicFramePr>
        <p:xfrm>
          <a:off x="680496" y="5013176"/>
          <a:ext cx="7507889" cy="1142837"/>
        </p:xfrm>
        <a:graphic>
          <a:graphicData uri="http://schemas.openxmlformats.org/drawingml/2006/table">
            <a:tbl>
              <a:tblPr firstRow="1" firstCol="1" bandRow="1">
                <a:tableStyleId>{5C22544A-7EE6-4342-B048-85BDC9FD1C3A}</a:tableStyleId>
              </a:tblPr>
              <a:tblGrid>
                <a:gridCol w="5269820"/>
                <a:gridCol w="2238069"/>
              </a:tblGrid>
              <a:tr h="281320">
                <a:tc>
                  <a:txBody>
                    <a:bodyPr/>
                    <a:lstStyle/>
                    <a:p>
                      <a:pPr>
                        <a:lnSpc>
                          <a:spcPct val="115000"/>
                        </a:lnSpc>
                        <a:spcAft>
                          <a:spcPts val="0"/>
                        </a:spcAft>
                      </a:pPr>
                      <a:r>
                        <a:rPr lang="en-AU" sz="1400" dirty="0">
                          <a:effectLst/>
                        </a:rPr>
                        <a:t>Estimated Population of Residents by 2040</a:t>
                      </a:r>
                      <a:endParaRPr lang="en-AU" sz="1100" dirty="0">
                        <a:effectLst/>
                        <a:latin typeface="Calibri"/>
                        <a:ea typeface="PMingLiU"/>
                        <a:cs typeface="Times New Roman"/>
                      </a:endParaRPr>
                    </a:p>
                  </a:txBody>
                  <a:tcPr marL="68580" marR="68580" marT="0" marB="0"/>
                </a:tc>
                <a:tc>
                  <a:txBody>
                    <a:bodyPr/>
                    <a:lstStyle/>
                    <a:p>
                      <a:pPr>
                        <a:lnSpc>
                          <a:spcPct val="115000"/>
                        </a:lnSpc>
                        <a:spcAft>
                          <a:spcPts val="0"/>
                        </a:spcAft>
                      </a:pPr>
                      <a:r>
                        <a:rPr lang="en-AU" sz="1400" dirty="0">
                          <a:effectLst/>
                        </a:rPr>
                        <a:t>20,786 residents</a:t>
                      </a:r>
                      <a:endParaRPr lang="en-AU" sz="1100" dirty="0">
                        <a:effectLst/>
                        <a:latin typeface="Calibri"/>
                        <a:ea typeface="PMingLiU"/>
                        <a:cs typeface="Times New Roman"/>
                      </a:endParaRPr>
                    </a:p>
                  </a:txBody>
                  <a:tcPr marL="68580" marR="68580" marT="0" marB="0"/>
                </a:tc>
              </a:tr>
              <a:tr h="281320">
                <a:tc>
                  <a:txBody>
                    <a:bodyPr/>
                    <a:lstStyle/>
                    <a:p>
                      <a:pPr>
                        <a:lnSpc>
                          <a:spcPct val="115000"/>
                        </a:lnSpc>
                        <a:spcAft>
                          <a:spcPts val="0"/>
                        </a:spcAft>
                      </a:pPr>
                      <a:r>
                        <a:rPr lang="en-AU" sz="1400">
                          <a:effectLst/>
                        </a:rPr>
                        <a:t>Estimated Dwellings</a:t>
                      </a:r>
                      <a:endParaRPr lang="en-AU" sz="1100">
                        <a:effectLst/>
                        <a:latin typeface="Calibri"/>
                        <a:ea typeface="PMingLiU"/>
                        <a:cs typeface="Times New Roman"/>
                      </a:endParaRPr>
                    </a:p>
                  </a:txBody>
                  <a:tcPr marL="68580" marR="68580" marT="0" marB="0"/>
                </a:tc>
                <a:tc>
                  <a:txBody>
                    <a:bodyPr/>
                    <a:lstStyle/>
                    <a:p>
                      <a:pPr>
                        <a:lnSpc>
                          <a:spcPct val="115000"/>
                        </a:lnSpc>
                        <a:spcAft>
                          <a:spcPts val="0"/>
                        </a:spcAft>
                      </a:pPr>
                      <a:r>
                        <a:rPr lang="en-AU" sz="1400">
                          <a:effectLst/>
                        </a:rPr>
                        <a:t>Not provided</a:t>
                      </a:r>
                      <a:endParaRPr lang="en-AU" sz="1100">
                        <a:effectLst/>
                        <a:latin typeface="Calibri"/>
                        <a:ea typeface="PMingLiU"/>
                        <a:cs typeface="Times New Roman"/>
                      </a:endParaRPr>
                    </a:p>
                  </a:txBody>
                  <a:tcPr marL="68580" marR="68580" marT="0" marB="0"/>
                </a:tc>
              </a:tr>
              <a:tr h="580197">
                <a:tc>
                  <a:txBody>
                    <a:bodyPr/>
                    <a:lstStyle/>
                    <a:p>
                      <a:pPr>
                        <a:lnSpc>
                          <a:spcPct val="115000"/>
                        </a:lnSpc>
                        <a:spcAft>
                          <a:spcPts val="0"/>
                        </a:spcAft>
                      </a:pPr>
                      <a:r>
                        <a:rPr lang="en-AU" sz="1400">
                          <a:effectLst/>
                        </a:rPr>
                        <a:t>Estimated Population of Residents by 2040 including 30% additional building height</a:t>
                      </a:r>
                      <a:endParaRPr lang="en-AU" sz="1100">
                        <a:effectLst/>
                        <a:latin typeface="Calibri"/>
                        <a:ea typeface="PMingLiU"/>
                        <a:cs typeface="Times New Roman"/>
                      </a:endParaRPr>
                    </a:p>
                  </a:txBody>
                  <a:tcPr marL="68580" marR="68580" marT="0" marB="0"/>
                </a:tc>
                <a:tc>
                  <a:txBody>
                    <a:bodyPr/>
                    <a:lstStyle/>
                    <a:p>
                      <a:pPr>
                        <a:lnSpc>
                          <a:spcPct val="115000"/>
                        </a:lnSpc>
                        <a:spcAft>
                          <a:spcPts val="0"/>
                        </a:spcAft>
                      </a:pPr>
                      <a:r>
                        <a:rPr lang="en-AU" sz="1400" dirty="0">
                          <a:effectLst/>
                        </a:rPr>
                        <a:t>24,864</a:t>
                      </a:r>
                      <a:endParaRPr lang="en-AU" sz="1100" dirty="0">
                        <a:effectLst/>
                        <a:latin typeface="Calibri"/>
                        <a:ea typeface="PMingLiU"/>
                        <a:cs typeface="Times New Roman"/>
                      </a:endParaRPr>
                    </a:p>
                  </a:txBody>
                  <a:tcPr marL="68580" marR="68580" marT="0" marB="0"/>
                </a:tc>
              </a:tr>
            </a:tbl>
          </a:graphicData>
        </a:graphic>
      </p:graphicFrame>
    </p:spTree>
    <p:extLst>
      <p:ext uri="{BB962C8B-B14F-4D97-AF65-F5344CB8AC3E}">
        <p14:creationId xmlns:p14="http://schemas.microsoft.com/office/powerpoint/2010/main" val="579412970"/>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Here’s what you’ve said to residents and stakeholders:</a:t>
            </a:r>
            <a:endParaRPr lang="en-AU" dirty="0"/>
          </a:p>
        </p:txBody>
      </p:sp>
      <p:sp>
        <p:nvSpPr>
          <p:cNvPr id="3" name="Content Placeholder 2"/>
          <p:cNvSpPr>
            <a:spLocks noGrp="1"/>
          </p:cNvSpPr>
          <p:nvPr>
            <p:ph idx="1"/>
          </p:nvPr>
        </p:nvSpPr>
        <p:spPr/>
        <p:txBody>
          <a:bodyPr/>
          <a:lstStyle/>
          <a:p>
            <a:r>
              <a:rPr lang="en-AU" dirty="0" smtClean="0"/>
              <a:t>Arden Macaulay urban renewal area (inclusive of Stages 1 &amp; 2) has a capacity population of:</a:t>
            </a:r>
          </a:p>
          <a:p>
            <a:endParaRPr lang="en-AU" dirty="0"/>
          </a:p>
        </p:txBody>
      </p:sp>
      <p:graphicFrame>
        <p:nvGraphicFramePr>
          <p:cNvPr id="4" name="Table 3"/>
          <p:cNvGraphicFramePr>
            <a:graphicFrameLocks noGrp="1"/>
          </p:cNvGraphicFramePr>
          <p:nvPr>
            <p:extLst>
              <p:ext uri="{D42A27DB-BD31-4B8C-83A1-F6EECF244321}">
                <p14:modId xmlns:p14="http://schemas.microsoft.com/office/powerpoint/2010/main" val="2248300108"/>
              </p:ext>
            </p:extLst>
          </p:nvPr>
        </p:nvGraphicFramePr>
        <p:xfrm>
          <a:off x="1043608" y="3140968"/>
          <a:ext cx="7128792" cy="1651000"/>
        </p:xfrm>
        <a:graphic>
          <a:graphicData uri="http://schemas.openxmlformats.org/drawingml/2006/table">
            <a:tbl>
              <a:tblPr firstRow="1" bandRow="1">
                <a:tableStyleId>{5C22544A-7EE6-4342-B048-85BDC9FD1C3A}</a:tableStyleId>
              </a:tblPr>
              <a:tblGrid>
                <a:gridCol w="3312368"/>
                <a:gridCol w="1080120"/>
                <a:gridCol w="1224136"/>
                <a:gridCol w="1512168"/>
              </a:tblGrid>
              <a:tr h="370840">
                <a:tc>
                  <a:txBody>
                    <a:bodyPr/>
                    <a:lstStyle/>
                    <a:p>
                      <a:r>
                        <a:rPr lang="en-AU" dirty="0" smtClean="0"/>
                        <a:t>Document Where Cited</a:t>
                      </a:r>
                      <a:endParaRPr lang="en-AU" dirty="0"/>
                    </a:p>
                  </a:txBody>
                  <a:tcPr/>
                </a:tc>
                <a:tc>
                  <a:txBody>
                    <a:bodyPr/>
                    <a:lstStyle/>
                    <a:p>
                      <a:r>
                        <a:rPr lang="en-AU" dirty="0" smtClean="0"/>
                        <a:t>2011</a:t>
                      </a:r>
                      <a:endParaRPr lang="en-AU" dirty="0"/>
                    </a:p>
                  </a:txBody>
                  <a:tcPr/>
                </a:tc>
                <a:tc>
                  <a:txBody>
                    <a:bodyPr/>
                    <a:lstStyle/>
                    <a:p>
                      <a:r>
                        <a:rPr lang="en-AU" dirty="0" smtClean="0"/>
                        <a:t>2031</a:t>
                      </a:r>
                      <a:endParaRPr lang="en-AU" dirty="0"/>
                    </a:p>
                  </a:txBody>
                  <a:tcPr/>
                </a:tc>
                <a:tc>
                  <a:txBody>
                    <a:bodyPr/>
                    <a:lstStyle/>
                    <a:p>
                      <a:r>
                        <a:rPr lang="en-AU" dirty="0" smtClean="0"/>
                        <a:t>2040+</a:t>
                      </a:r>
                      <a:endParaRPr lang="en-AU" dirty="0"/>
                    </a:p>
                  </a:txBody>
                  <a:tcPr/>
                </a:tc>
              </a:tr>
              <a:tr h="370840">
                <a:tc>
                  <a:txBody>
                    <a:bodyPr/>
                    <a:lstStyle/>
                    <a:p>
                      <a:r>
                        <a:rPr lang="en-AU" dirty="0" smtClean="0"/>
                        <a:t>Draft A-M Structure</a:t>
                      </a:r>
                      <a:r>
                        <a:rPr lang="en-AU" baseline="0" dirty="0" smtClean="0"/>
                        <a:t> Plan, May 2011 </a:t>
                      </a:r>
                      <a:endParaRPr lang="en-AU" dirty="0"/>
                    </a:p>
                  </a:txBody>
                  <a:tcPr/>
                </a:tc>
                <a:tc>
                  <a:txBody>
                    <a:bodyPr/>
                    <a:lstStyle/>
                    <a:p>
                      <a:endParaRPr lang="en-AU" dirty="0"/>
                    </a:p>
                  </a:txBody>
                  <a:tcPr/>
                </a:tc>
                <a:tc>
                  <a:txBody>
                    <a:bodyPr/>
                    <a:lstStyle/>
                    <a:p>
                      <a:endParaRPr lang="en-AU" dirty="0"/>
                    </a:p>
                  </a:txBody>
                  <a:tcPr/>
                </a:tc>
                <a:tc>
                  <a:txBody>
                    <a:bodyPr/>
                    <a:lstStyle/>
                    <a:p>
                      <a:r>
                        <a:rPr lang="en-AU" dirty="0" smtClean="0"/>
                        <a:t>25,</a:t>
                      </a:r>
                      <a:r>
                        <a:rPr lang="en-AU" baseline="0" dirty="0" smtClean="0"/>
                        <a:t> 000</a:t>
                      </a:r>
                      <a:endParaRPr lang="en-AU" dirty="0"/>
                    </a:p>
                  </a:txBody>
                  <a:tcPr/>
                </a:tc>
              </a:tr>
              <a:tr h="370840">
                <a:tc>
                  <a:txBody>
                    <a:bodyPr/>
                    <a:lstStyle/>
                    <a:p>
                      <a:r>
                        <a:rPr lang="en-AU" dirty="0" smtClean="0"/>
                        <a:t>Published A-M Structure Plan, June 2012</a:t>
                      </a:r>
                      <a:endParaRPr lang="en-AU" dirty="0"/>
                    </a:p>
                  </a:txBody>
                  <a:tcPr/>
                </a:tc>
                <a:tc>
                  <a:txBody>
                    <a:bodyPr/>
                    <a:lstStyle/>
                    <a:p>
                      <a:r>
                        <a:rPr lang="en-AU" dirty="0" smtClean="0"/>
                        <a:t>2,670</a:t>
                      </a:r>
                      <a:endParaRPr lang="en-AU" dirty="0"/>
                    </a:p>
                  </a:txBody>
                  <a:tcPr/>
                </a:tc>
                <a:tc>
                  <a:txBody>
                    <a:bodyPr/>
                    <a:lstStyle/>
                    <a:p>
                      <a:r>
                        <a:rPr lang="en-AU" dirty="0" smtClean="0"/>
                        <a:t>12,816</a:t>
                      </a:r>
                      <a:endParaRPr lang="en-AU" dirty="0"/>
                    </a:p>
                  </a:txBody>
                  <a:tcPr/>
                </a:tc>
                <a:tc>
                  <a:txBody>
                    <a:bodyPr/>
                    <a:lstStyle/>
                    <a:p>
                      <a:r>
                        <a:rPr lang="en-AU" dirty="0" smtClean="0"/>
                        <a:t>20,500</a:t>
                      </a:r>
                      <a:endParaRPr lang="en-AU" dirty="0"/>
                    </a:p>
                  </a:txBody>
                  <a:tcPr/>
                </a:tc>
              </a:tr>
            </a:tbl>
          </a:graphicData>
        </a:graphic>
      </p:graphicFrame>
    </p:spTree>
    <p:extLst>
      <p:ext uri="{BB962C8B-B14F-4D97-AF65-F5344CB8AC3E}">
        <p14:creationId xmlns:p14="http://schemas.microsoft.com/office/powerpoint/2010/main" val="1225398699"/>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4248472" cy="2880320"/>
          </a:xfrm>
        </p:spPr>
        <p:txBody>
          <a:bodyPr>
            <a:noAutofit/>
          </a:bodyPr>
          <a:lstStyle/>
          <a:p>
            <a:pPr algn="l"/>
            <a:r>
              <a:rPr lang="en-AU" sz="2800" dirty="0" smtClean="0"/>
              <a:t>And today’s tabled report to the Future Melbourne Committee suggests that the MPA and MMRA independently arrived at estimates  in the same order of magnitude.  </a:t>
            </a:r>
            <a:endParaRPr lang="en-AU" sz="2800" dirty="0"/>
          </a:p>
        </p:txBody>
      </p:sp>
      <p:graphicFrame>
        <p:nvGraphicFramePr>
          <p:cNvPr id="5" name="Table 4"/>
          <p:cNvGraphicFramePr>
            <a:graphicFrameLocks noGrp="1"/>
          </p:cNvGraphicFramePr>
          <p:nvPr>
            <p:extLst>
              <p:ext uri="{D42A27DB-BD31-4B8C-83A1-F6EECF244321}">
                <p14:modId xmlns:p14="http://schemas.microsoft.com/office/powerpoint/2010/main" val="1815619492"/>
              </p:ext>
            </p:extLst>
          </p:nvPr>
        </p:nvGraphicFramePr>
        <p:xfrm>
          <a:off x="755576" y="3933056"/>
          <a:ext cx="7128792" cy="1752600"/>
        </p:xfrm>
        <a:graphic>
          <a:graphicData uri="http://schemas.openxmlformats.org/drawingml/2006/table">
            <a:tbl>
              <a:tblPr firstRow="1" bandRow="1">
                <a:tableStyleId>{5C22544A-7EE6-4342-B048-85BDC9FD1C3A}</a:tableStyleId>
              </a:tblPr>
              <a:tblGrid>
                <a:gridCol w="3312368"/>
                <a:gridCol w="1080120"/>
                <a:gridCol w="1224136"/>
                <a:gridCol w="1512168"/>
              </a:tblGrid>
              <a:tr h="370840">
                <a:tc>
                  <a:txBody>
                    <a:bodyPr/>
                    <a:lstStyle/>
                    <a:p>
                      <a:r>
                        <a:rPr lang="en-AU" dirty="0" smtClean="0"/>
                        <a:t>Agenda 6.3, Future</a:t>
                      </a:r>
                      <a:r>
                        <a:rPr lang="en-AU" baseline="0" dirty="0" smtClean="0"/>
                        <a:t> Melbourne Committee 2nd Aug 2016</a:t>
                      </a:r>
                      <a:endParaRPr lang="en-AU" dirty="0"/>
                    </a:p>
                  </a:txBody>
                  <a:tcPr/>
                </a:tc>
                <a:tc>
                  <a:txBody>
                    <a:bodyPr/>
                    <a:lstStyle/>
                    <a:p>
                      <a:r>
                        <a:rPr lang="en-AU" dirty="0" smtClean="0"/>
                        <a:t>2011</a:t>
                      </a:r>
                      <a:endParaRPr lang="en-AU" dirty="0"/>
                    </a:p>
                  </a:txBody>
                  <a:tcPr/>
                </a:tc>
                <a:tc>
                  <a:txBody>
                    <a:bodyPr/>
                    <a:lstStyle/>
                    <a:p>
                      <a:r>
                        <a:rPr lang="en-AU" dirty="0" smtClean="0"/>
                        <a:t>2031</a:t>
                      </a:r>
                      <a:endParaRPr lang="en-AU" dirty="0"/>
                    </a:p>
                  </a:txBody>
                  <a:tcPr/>
                </a:tc>
                <a:tc>
                  <a:txBody>
                    <a:bodyPr/>
                    <a:lstStyle/>
                    <a:p>
                      <a:r>
                        <a:rPr lang="en-AU" dirty="0" smtClean="0"/>
                        <a:t>2051</a:t>
                      </a:r>
                      <a:endParaRPr lang="en-AU" dirty="0"/>
                    </a:p>
                  </a:txBody>
                  <a:tcPr/>
                </a:tc>
              </a:tr>
              <a:tr h="370840">
                <a:tc>
                  <a:txBody>
                    <a:bodyPr/>
                    <a:lstStyle/>
                    <a:p>
                      <a:r>
                        <a:rPr lang="en-AU" dirty="0" smtClean="0"/>
                        <a:t>Arden</a:t>
                      </a:r>
                      <a:endParaRPr lang="en-AU" dirty="0"/>
                    </a:p>
                  </a:txBody>
                  <a:tcPr/>
                </a:tc>
                <a:tc>
                  <a:txBody>
                    <a:bodyPr/>
                    <a:lstStyle/>
                    <a:p>
                      <a:r>
                        <a:rPr lang="en-AU" dirty="0" smtClean="0"/>
                        <a:t>500</a:t>
                      </a:r>
                      <a:endParaRPr lang="en-AU" dirty="0"/>
                    </a:p>
                  </a:txBody>
                  <a:tcPr/>
                </a:tc>
                <a:tc>
                  <a:txBody>
                    <a:bodyPr/>
                    <a:lstStyle/>
                    <a:p>
                      <a:r>
                        <a:rPr lang="en-AU" dirty="0" smtClean="0"/>
                        <a:t>5,000</a:t>
                      </a:r>
                      <a:endParaRPr lang="en-AU" dirty="0"/>
                    </a:p>
                  </a:txBody>
                  <a:tcPr/>
                </a:tc>
                <a:tc>
                  <a:txBody>
                    <a:bodyPr/>
                    <a:lstStyle/>
                    <a:p>
                      <a:r>
                        <a:rPr lang="en-AU" dirty="0" smtClean="0"/>
                        <a:t>15,</a:t>
                      </a:r>
                      <a:r>
                        <a:rPr lang="en-AU" baseline="0" dirty="0" smtClean="0"/>
                        <a:t> 000</a:t>
                      </a:r>
                      <a:endParaRPr lang="en-AU" dirty="0"/>
                    </a:p>
                  </a:txBody>
                  <a:tcPr/>
                </a:tc>
              </a:tr>
              <a:tr h="370840">
                <a:tc>
                  <a:txBody>
                    <a:bodyPr/>
                    <a:lstStyle/>
                    <a:p>
                      <a:r>
                        <a:rPr lang="en-AU" dirty="0" smtClean="0"/>
                        <a:t>Macaulay</a:t>
                      </a:r>
                      <a:endParaRPr lang="en-AU" dirty="0"/>
                    </a:p>
                  </a:txBody>
                  <a:tcPr/>
                </a:tc>
                <a:tc>
                  <a:txBody>
                    <a:bodyPr/>
                    <a:lstStyle/>
                    <a:p>
                      <a:r>
                        <a:rPr lang="en-AU" dirty="0" smtClean="0"/>
                        <a:t>3,000</a:t>
                      </a:r>
                      <a:endParaRPr lang="en-AU" dirty="0"/>
                    </a:p>
                  </a:txBody>
                  <a:tcPr/>
                </a:tc>
                <a:tc>
                  <a:txBody>
                    <a:bodyPr/>
                    <a:lstStyle/>
                    <a:p>
                      <a:r>
                        <a:rPr lang="en-AU" dirty="0" smtClean="0"/>
                        <a:t>5,000</a:t>
                      </a:r>
                      <a:endParaRPr lang="en-AU" dirty="0"/>
                    </a:p>
                  </a:txBody>
                  <a:tcPr/>
                </a:tc>
                <a:tc>
                  <a:txBody>
                    <a:bodyPr/>
                    <a:lstStyle/>
                    <a:p>
                      <a:r>
                        <a:rPr lang="en-AU" dirty="0" smtClean="0"/>
                        <a:t>10,000</a:t>
                      </a:r>
                      <a:endParaRPr lang="en-AU" dirty="0"/>
                    </a:p>
                  </a:txBody>
                  <a:tcPr/>
                </a:tc>
              </a:tr>
              <a:tr h="370840">
                <a:tc>
                  <a:txBody>
                    <a:bodyPr/>
                    <a:lstStyle/>
                    <a:p>
                      <a:r>
                        <a:rPr lang="en-AU" dirty="0" smtClean="0"/>
                        <a:t>Total for Arden-Macaulay</a:t>
                      </a:r>
                      <a:endParaRPr lang="en-AU" dirty="0"/>
                    </a:p>
                  </a:txBody>
                  <a:tcPr/>
                </a:tc>
                <a:tc>
                  <a:txBody>
                    <a:bodyPr/>
                    <a:lstStyle/>
                    <a:p>
                      <a:endParaRPr lang="en-AU"/>
                    </a:p>
                  </a:txBody>
                  <a:tcPr/>
                </a:tc>
                <a:tc>
                  <a:txBody>
                    <a:bodyPr/>
                    <a:lstStyle/>
                    <a:p>
                      <a:r>
                        <a:rPr lang="en-AU" dirty="0" smtClean="0"/>
                        <a:t>10,000</a:t>
                      </a:r>
                      <a:endParaRPr lang="en-AU" dirty="0"/>
                    </a:p>
                  </a:txBody>
                  <a:tcPr/>
                </a:tc>
                <a:tc>
                  <a:txBody>
                    <a:bodyPr/>
                    <a:lstStyle/>
                    <a:p>
                      <a:r>
                        <a:rPr lang="en-AU" dirty="0" smtClean="0"/>
                        <a:t>25,000</a:t>
                      </a:r>
                    </a:p>
                  </a:txBody>
                  <a:tcPr/>
                </a:tc>
              </a:tr>
            </a:tbl>
          </a:graphicData>
        </a:graphic>
      </p:graphicFrame>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907" t="25488" r="29755" b="25341"/>
          <a:stretch/>
        </p:blipFill>
        <p:spPr bwMode="auto">
          <a:xfrm>
            <a:off x="4860032" y="946749"/>
            <a:ext cx="3528392" cy="16049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val 5"/>
          <p:cNvSpPr/>
          <p:nvPr/>
        </p:nvSpPr>
        <p:spPr>
          <a:xfrm>
            <a:off x="4860032" y="946749"/>
            <a:ext cx="3528392" cy="1762171"/>
          </a:xfrm>
          <a:prstGeom prst="ellipse">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p:cNvSpPr txBox="1"/>
          <p:nvPr/>
        </p:nvSpPr>
        <p:spPr>
          <a:xfrm>
            <a:off x="5066038" y="2924944"/>
            <a:ext cx="3150991" cy="369332"/>
          </a:xfrm>
          <a:prstGeom prst="rect">
            <a:avLst/>
          </a:prstGeom>
          <a:noFill/>
        </p:spPr>
        <p:txBody>
          <a:bodyPr wrap="none" rtlCol="0">
            <a:spAutoFit/>
          </a:bodyPr>
          <a:lstStyle/>
          <a:p>
            <a:r>
              <a:rPr lang="en-AU" dirty="0" smtClean="0"/>
              <a:t>What is the source of this data?</a:t>
            </a:r>
            <a:endParaRPr lang="en-AU" dirty="0"/>
          </a:p>
        </p:txBody>
      </p:sp>
    </p:spTree>
    <p:extLst>
      <p:ext uri="{BB962C8B-B14F-4D97-AF65-F5344CB8AC3E}">
        <p14:creationId xmlns:p14="http://schemas.microsoft.com/office/powerpoint/2010/main" val="3633594031"/>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My Analysis, street by street, per DDO for Area 4</a:t>
            </a:r>
            <a:endParaRPr lang="en-AU" dirty="0"/>
          </a:p>
        </p:txBody>
      </p:sp>
      <p:pic>
        <p:nvPicPr>
          <p:cNvPr id="4" name="Content Placeholder 3"/>
          <p:cNvPicPr>
            <a:picLocks/>
          </p:cNvPicPr>
          <p:nvPr/>
        </p:nvPicPr>
        <p:blipFill rotWithShape="1">
          <a:blip r:embed="rId3">
            <a:extLst>
              <a:ext uri="{28A0092B-C50C-407E-A947-70E740481C1C}">
                <a14:useLocalDpi xmlns:a14="http://schemas.microsoft.com/office/drawing/2010/main" val="0"/>
              </a:ext>
            </a:extLst>
          </a:blip>
          <a:srcRect b="-56"/>
          <a:stretch/>
        </p:blipFill>
        <p:spPr bwMode="auto">
          <a:xfrm>
            <a:off x="755576" y="2204864"/>
            <a:ext cx="2664296" cy="3700250"/>
          </a:xfrm>
          <a:prstGeom prst="rect">
            <a:avLst/>
          </a:prstGeom>
          <a:noFill/>
          <a:ln>
            <a:noFill/>
          </a:ln>
          <a:extLst>
            <a:ext uri="{53640926-AAD7-44D8-BBD7-CCE9431645EC}">
              <a14:shadowObscured xmlns:a14="http://schemas.microsoft.com/office/drawing/2010/main"/>
            </a:ext>
          </a:extLst>
        </p:spPr>
      </p:pic>
      <p:cxnSp>
        <p:nvCxnSpPr>
          <p:cNvPr id="6" name="Straight Arrow Connector 5"/>
          <p:cNvCxnSpPr/>
          <p:nvPr/>
        </p:nvCxnSpPr>
        <p:spPr>
          <a:xfrm flipH="1">
            <a:off x="1763688" y="1556792"/>
            <a:ext cx="2736304" cy="13024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622598" y="2120616"/>
            <a:ext cx="5112568" cy="2000548"/>
          </a:xfrm>
          <a:prstGeom prst="rect">
            <a:avLst/>
          </a:prstGeom>
          <a:noFill/>
        </p:spPr>
        <p:txBody>
          <a:bodyPr wrap="square" rtlCol="0">
            <a:spAutoFit/>
          </a:bodyPr>
          <a:lstStyle/>
          <a:p>
            <a:r>
              <a:rPr lang="en-AU" sz="2000" dirty="0" smtClean="0"/>
              <a:t>My analysis, provided to you, predicts </a:t>
            </a:r>
            <a:r>
              <a:rPr lang="en-AU" sz="2000" dirty="0"/>
              <a:t>that </a:t>
            </a:r>
            <a:r>
              <a:rPr lang="en-AU" sz="2000" dirty="0" smtClean="0"/>
              <a:t> up to 5,180 </a:t>
            </a:r>
            <a:r>
              <a:rPr lang="en-AU" sz="2000" dirty="0"/>
              <a:t>apartment dwellings could be constructed, which could result in </a:t>
            </a:r>
            <a:r>
              <a:rPr lang="en-AU" sz="2000" dirty="0" smtClean="0"/>
              <a:t>up to 8,800  residents for </a:t>
            </a:r>
            <a:r>
              <a:rPr lang="en-AU" sz="2000" dirty="0"/>
              <a:t>the north-west quadrant of Stage </a:t>
            </a:r>
            <a:r>
              <a:rPr lang="en-AU" sz="2000" dirty="0" smtClean="0"/>
              <a:t>1 (C190) of Arden </a:t>
            </a:r>
            <a:r>
              <a:rPr lang="en-AU" sz="2000" dirty="0"/>
              <a:t>Macaulay, labelled Precinct 4 </a:t>
            </a:r>
            <a:r>
              <a:rPr lang="en-AU" sz="2000" dirty="0" smtClean="0"/>
              <a:t>(Refer diagram). </a:t>
            </a:r>
            <a:endParaRPr lang="en-AU" sz="2000" dirty="0"/>
          </a:p>
        </p:txBody>
      </p:sp>
      <p:sp>
        <p:nvSpPr>
          <p:cNvPr id="9" name="TextBox 8"/>
          <p:cNvSpPr txBox="1"/>
          <p:nvPr/>
        </p:nvSpPr>
        <p:spPr>
          <a:xfrm>
            <a:off x="3622598" y="4365104"/>
            <a:ext cx="4875438" cy="1600438"/>
          </a:xfrm>
          <a:prstGeom prst="rect">
            <a:avLst/>
          </a:prstGeom>
          <a:noFill/>
        </p:spPr>
        <p:txBody>
          <a:bodyPr wrap="square" rtlCol="0">
            <a:spAutoFit/>
          </a:bodyPr>
          <a:lstStyle/>
          <a:p>
            <a:r>
              <a:rPr lang="en-AU" sz="1600" dirty="0" smtClean="0">
                <a:solidFill>
                  <a:schemeClr val="accent1"/>
                </a:solidFill>
              </a:rPr>
              <a:t>Precinct 4 represents approximately 15% of the whole of Arden-Macaulay, and is proposed under C190 to have a built form predominantly of 6-levels, with some streets that have a ‘residential  interface’ being 3 – 4 levels, and a few sites on Racecourse Rd being 9-level s.</a:t>
            </a:r>
          </a:p>
          <a:p>
            <a:endParaRPr lang="en-AU" sz="1600" dirty="0">
              <a:solidFill>
                <a:schemeClr val="accent1"/>
              </a:solidFill>
            </a:endParaRPr>
          </a:p>
        </p:txBody>
      </p:sp>
    </p:spTree>
    <p:extLst>
      <p:ext uri="{BB962C8B-B14F-4D97-AF65-F5344CB8AC3E}">
        <p14:creationId xmlns:p14="http://schemas.microsoft.com/office/powerpoint/2010/main" val="1719870826"/>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Population estimates not credible</a:t>
            </a:r>
            <a:endParaRPr lang="en-AU" dirty="0"/>
          </a:p>
        </p:txBody>
      </p:sp>
      <p:sp>
        <p:nvSpPr>
          <p:cNvPr id="3" name="Content Placeholder 2"/>
          <p:cNvSpPr>
            <a:spLocks noGrp="1"/>
          </p:cNvSpPr>
          <p:nvPr>
            <p:ph idx="1"/>
          </p:nvPr>
        </p:nvSpPr>
        <p:spPr/>
        <p:txBody>
          <a:bodyPr>
            <a:normAutofit fontScale="70000" lnSpcReduction="20000"/>
          </a:bodyPr>
          <a:lstStyle/>
          <a:p>
            <a:r>
              <a:rPr lang="en-AU" dirty="0" smtClean="0"/>
              <a:t>City of Melbourne’s Arden-Macaulay population estimates of a capacity population of 25,000 residents for the whole of Arden-Macaulay are at best, mistaken,  or at worst , misleading.</a:t>
            </a:r>
          </a:p>
          <a:p>
            <a:pPr marL="0" indent="0">
              <a:buNone/>
            </a:pPr>
            <a:endParaRPr lang="en-AU" dirty="0" smtClean="0"/>
          </a:p>
          <a:p>
            <a:r>
              <a:rPr lang="en-AU" dirty="0" smtClean="0"/>
              <a:t>There are NO breakdowns or subtotals by precinct or DDO area.</a:t>
            </a:r>
          </a:p>
          <a:p>
            <a:pPr marL="0" indent="0">
              <a:buNone/>
            </a:pPr>
            <a:endParaRPr lang="en-AU" dirty="0" smtClean="0"/>
          </a:p>
          <a:p>
            <a:r>
              <a:rPr lang="en-AU" dirty="0" smtClean="0"/>
              <a:t>An analysis based on the DDO for the north-west Quadrant of C190 (Stage 1) is provided to you and predicts 3 to 4 times the population you have allowed for.</a:t>
            </a:r>
          </a:p>
          <a:p>
            <a:pPr marL="0" indent="0">
              <a:buNone/>
            </a:pPr>
            <a:endParaRPr lang="en-AU" dirty="0" smtClean="0"/>
          </a:p>
          <a:p>
            <a:r>
              <a:rPr lang="en-AU" dirty="0" smtClean="0"/>
              <a:t>A duty is owed by Councillors , that cannot be delegated, to ensure the transparent and diligent preparation of reports (including modelling) upon which residents, investors, indeed all stakeholders must rely to make informed decisions.</a:t>
            </a:r>
            <a:endParaRPr lang="en-AU" dirty="0"/>
          </a:p>
        </p:txBody>
      </p:sp>
    </p:spTree>
    <p:extLst>
      <p:ext uri="{BB962C8B-B14F-4D97-AF65-F5344CB8AC3E}">
        <p14:creationId xmlns:p14="http://schemas.microsoft.com/office/powerpoint/2010/main" val="30809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TotalTime>
  <Words>570</Words>
  <Application>Microsoft Office PowerPoint</Application>
  <PresentationFormat>On-screen Show (4:3)</PresentationFormat>
  <Paragraphs>78</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Capacity Population Estimates for Arden-Macaulay by John Widmer http://scitech.net.au/population</vt:lpstr>
      <vt:lpstr>My quest for information about the impacts of C190 on my neighbourhood started when City of Melbourne  Strategic Planning Dept’s Leanne Hodyl could not answer  questions at an information session held in Kensington.  Later she replied by email, that:  “As requested, the capacity estimate for the area north of Macaulay Road and west of the Moonee Ponds Creek is 1492 dwellings. Assuming 1.7 people per household this equates to a population estimate of 2536. This is approximately 80 dwellings per hectare (gross calculation - that is including the parks and roads in this area).”  My own knowledge of the relevant Census data lead  me to believe this  information was  incorrect.  So I sought evidence of the City of Melbourne method and data used in reaching this estimate.  </vt:lpstr>
      <vt:lpstr>City of Melbourne’s Capacity Study for Arden-Macaulay 7th January, 2011</vt:lpstr>
      <vt:lpstr>City of Melbourne’s Capacity Study for Arden-Macaulay, Addenda 1,2,3</vt:lpstr>
      <vt:lpstr>Here’s what you’ve said to residents and stakeholders:</vt:lpstr>
      <vt:lpstr>And today’s tabled report to the Future Melbourne Committee suggests that the MPA and MMRA independently arrived at estimates  in the same order of magnitude.  </vt:lpstr>
      <vt:lpstr>My Analysis, street by street, per DDO for Area 4</vt:lpstr>
      <vt:lpstr>Population estimates not credible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Capacity Population Estimates and C190 by John Widmer</dc:title>
  <dc:creator>John Widmer</dc:creator>
  <cp:lastModifiedBy>WIDMER John</cp:lastModifiedBy>
  <cp:revision>57</cp:revision>
  <dcterms:created xsi:type="dcterms:W3CDTF">2016-07-30T00:51:05Z</dcterms:created>
  <dcterms:modified xsi:type="dcterms:W3CDTF">2016-08-01T03:51:30Z</dcterms:modified>
</cp:coreProperties>
</file>