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1E36-C7A9-4CA3-9747-AF94E95C5DEF}" type="datetimeFigureOut">
              <a:rPr lang="en-AU" smtClean="0"/>
              <a:pPr/>
              <a:t>7/08/2012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6EF1-2B8F-4A33-AD6C-0CE6460470A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1E36-C7A9-4CA3-9747-AF94E95C5DEF}" type="datetimeFigureOut">
              <a:rPr lang="en-AU" smtClean="0"/>
              <a:pPr/>
              <a:t>7/08/2012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6EF1-2B8F-4A33-AD6C-0CE6460470A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1E36-C7A9-4CA3-9747-AF94E95C5DEF}" type="datetimeFigureOut">
              <a:rPr lang="en-AU" smtClean="0"/>
              <a:pPr/>
              <a:t>7/08/2012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6EF1-2B8F-4A33-AD6C-0CE6460470A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1E36-C7A9-4CA3-9747-AF94E95C5DEF}" type="datetimeFigureOut">
              <a:rPr lang="en-AU" smtClean="0"/>
              <a:pPr/>
              <a:t>7/08/2012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6EF1-2B8F-4A33-AD6C-0CE6460470A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1E36-C7A9-4CA3-9747-AF94E95C5DEF}" type="datetimeFigureOut">
              <a:rPr lang="en-AU" smtClean="0"/>
              <a:pPr/>
              <a:t>7/08/2012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6EF1-2B8F-4A33-AD6C-0CE6460470A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1E36-C7A9-4CA3-9747-AF94E95C5DEF}" type="datetimeFigureOut">
              <a:rPr lang="en-AU" smtClean="0"/>
              <a:pPr/>
              <a:t>7/08/2012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6EF1-2B8F-4A33-AD6C-0CE6460470A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1E36-C7A9-4CA3-9747-AF94E95C5DEF}" type="datetimeFigureOut">
              <a:rPr lang="en-AU" smtClean="0"/>
              <a:pPr/>
              <a:t>7/08/2012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6EF1-2B8F-4A33-AD6C-0CE6460470A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1E36-C7A9-4CA3-9747-AF94E95C5DEF}" type="datetimeFigureOut">
              <a:rPr lang="en-AU" smtClean="0"/>
              <a:pPr/>
              <a:t>7/08/2012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6EF1-2B8F-4A33-AD6C-0CE6460470A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1E36-C7A9-4CA3-9747-AF94E95C5DEF}" type="datetimeFigureOut">
              <a:rPr lang="en-AU" smtClean="0"/>
              <a:pPr/>
              <a:t>7/08/2012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6EF1-2B8F-4A33-AD6C-0CE6460470A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1E36-C7A9-4CA3-9747-AF94E95C5DEF}" type="datetimeFigureOut">
              <a:rPr lang="en-AU" smtClean="0"/>
              <a:pPr/>
              <a:t>7/08/2012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6EF1-2B8F-4A33-AD6C-0CE6460470A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1E36-C7A9-4CA3-9747-AF94E95C5DEF}" type="datetimeFigureOut">
              <a:rPr lang="en-AU" smtClean="0"/>
              <a:pPr/>
              <a:t>7/08/2012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6EF1-2B8F-4A33-AD6C-0CE6460470A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D1E36-C7A9-4CA3-9747-AF94E95C5DEF}" type="datetimeFigureOut">
              <a:rPr lang="en-AU" smtClean="0"/>
              <a:pPr/>
              <a:t>7/08/2012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6EF1-2B8F-4A33-AD6C-0CE6460470A0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201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548680"/>
            <a:ext cx="4320480" cy="3240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50800" dist="50800" dir="5400000" algn="ctr" rotWithShape="0">
                    <a:srgbClr val="000000">
                      <a:alpha val="30000"/>
                    </a:srgbClr>
                  </a:outerShdw>
                </a:effectLst>
              </a:rPr>
              <a:t>Macaulay Precinct</a:t>
            </a:r>
            <a:endParaRPr lang="en-AU" dirty="0">
              <a:blipFill>
                <a:blip r:embed="rId3"/>
                <a:tile tx="0" ty="0" sx="100000" sy="100000" flip="none" algn="tl"/>
              </a:blipFill>
              <a:effectLst>
                <a:outerShdw blurRad="50800" dist="50800" dir="5400000" algn="ctr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7526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Crowded Kensington – What the Australian 2011 Census shows</a:t>
            </a:r>
            <a:endParaRPr lang="en-A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1374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92D050"/>
                </a:solidFill>
              </a:rPr>
              <a:t>Australian National Census 2011</a:t>
            </a:r>
            <a:endParaRPr lang="en-AU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Census data shows the number of citizens in the precinct</a:t>
            </a:r>
          </a:p>
          <a:p>
            <a:r>
              <a:rPr lang="en-AU" dirty="0" smtClean="0"/>
              <a:t>Mapping data allows a density analysis of the area where people actually live</a:t>
            </a:r>
          </a:p>
          <a:p>
            <a:r>
              <a:rPr lang="en-AU" dirty="0" smtClean="0"/>
              <a:t>Density calculations </a:t>
            </a:r>
            <a:r>
              <a:rPr lang="en-AU" i="1" dirty="0" smtClean="0"/>
              <a:t>must exclude</a:t>
            </a:r>
            <a:r>
              <a:rPr lang="en-AU" dirty="0" smtClean="0"/>
              <a:t>  railways, toll ways, main roads, private businesses, drains, levee banks </a:t>
            </a:r>
            <a:r>
              <a:rPr lang="en-AU" i="1" dirty="0" smtClean="0"/>
              <a:t>indeed</a:t>
            </a:r>
            <a:r>
              <a:rPr lang="en-AU" dirty="0" smtClean="0"/>
              <a:t> any space not shared with residents. </a:t>
            </a:r>
          </a:p>
        </p:txBody>
      </p:sp>
      <p:pic>
        <p:nvPicPr>
          <p:cNvPr id="4" name="Picture 3" descr="P1020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933056"/>
            <a:ext cx="3456384" cy="2592288"/>
          </a:xfrm>
          <a:prstGeom prst="rect">
            <a:avLst/>
          </a:prstGeom>
        </p:spPr>
      </p:pic>
      <p:pic>
        <p:nvPicPr>
          <p:cNvPr id="6" name="Picture 5" descr="P10201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196752"/>
            <a:ext cx="3456384" cy="2592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6056" y="6093296"/>
            <a:ext cx="3231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FF00"/>
                </a:solidFill>
              </a:rPr>
              <a:t>Do citizens really use this space?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3284984"/>
            <a:ext cx="3117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FF00"/>
                </a:solidFill>
              </a:rPr>
              <a:t>North Macaulay Precinct Street</a:t>
            </a:r>
            <a:endParaRPr lang="en-A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3152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B050"/>
                </a:solidFill>
              </a:rPr>
              <a:t>What Does 2011 Density Show?</a:t>
            </a:r>
            <a:endParaRPr lang="en-AU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en-AU" dirty="0" smtClean="0"/>
              <a:t>Macaulay Precinct is 4 times the density of a Box Hill “Quarter Acre” Precinct</a:t>
            </a:r>
          </a:p>
          <a:p>
            <a:pPr>
              <a:buNone/>
            </a:pPr>
            <a:endParaRPr lang="en-AU" dirty="0"/>
          </a:p>
        </p:txBody>
      </p:sp>
      <p:pic>
        <p:nvPicPr>
          <p:cNvPr id="4" name="Picture 3" descr="Kensington_Densit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20888"/>
            <a:ext cx="8697788" cy="2352675"/>
          </a:xfrm>
          <a:prstGeom prst="rect">
            <a:avLst/>
          </a:prstGeom>
        </p:spPr>
      </p:pic>
      <p:pic>
        <p:nvPicPr>
          <p:cNvPr id="5" name="Picture 4" descr="Bar_Grap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4293096"/>
            <a:ext cx="3601194" cy="233631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Tm="5489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00B050"/>
                </a:solidFill>
              </a:rPr>
              <a:t>Crowded Kensington – becomes Jam-Packed Kensington?</a:t>
            </a:r>
            <a:endParaRPr lang="en-AU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Data analysis must state the assumptions before we can begin discussion</a:t>
            </a:r>
          </a:p>
          <a:p>
            <a:r>
              <a:rPr lang="en-AU" dirty="0" smtClean="0"/>
              <a:t>What actually is “High Density”</a:t>
            </a:r>
          </a:p>
          <a:p>
            <a:r>
              <a:rPr lang="en-AU" dirty="0" smtClean="0"/>
              <a:t>What is an unreasonable density given the actual or likely infrastructure?</a:t>
            </a:r>
          </a:p>
          <a:p>
            <a:pPr>
              <a:buNone/>
            </a:pPr>
            <a:endParaRPr lang="en-AU" dirty="0" smtClean="0"/>
          </a:p>
          <a:p>
            <a:endParaRPr lang="en-AU" dirty="0"/>
          </a:p>
        </p:txBody>
      </p:sp>
      <p:pic>
        <p:nvPicPr>
          <p:cNvPr id="4" name="Picture 3" descr="P10201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0045" y="2060848"/>
            <a:ext cx="3648406" cy="2736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6096" y="3140968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FF00"/>
                </a:solidFill>
              </a:rPr>
              <a:t>Multiple density of Hardiman Street – 31 times Foch Street?</a:t>
            </a:r>
            <a:endParaRPr lang="en-AU" sz="2400" dirty="0">
              <a:solidFill>
                <a:srgbClr val="FFFF00"/>
              </a:solidFill>
            </a:endParaRPr>
          </a:p>
        </p:txBody>
      </p:sp>
      <p:pic>
        <p:nvPicPr>
          <p:cNvPr id="6" name="Picture 5" descr="population_growt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373216"/>
            <a:ext cx="4269680" cy="820921"/>
          </a:xfrm>
          <a:prstGeom prst="rect">
            <a:avLst/>
          </a:prstGeom>
        </p:spPr>
      </p:pic>
    </p:spTree>
  </p:cSld>
  <p:clrMapOvr>
    <a:masterClrMapping/>
  </p:clrMapOvr>
  <p:transition advTm="3497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Defined Debate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  <a:solidFill>
            <a:srgbClr val="FFFF00"/>
          </a:solidFill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Galileo established the scientific principle of “valid data”</a:t>
            </a:r>
          </a:p>
          <a:p>
            <a:r>
              <a:rPr lang="en-AU" dirty="0" smtClean="0"/>
              <a:t>Councillors must consider the impact of their vote on current residents</a:t>
            </a:r>
          </a:p>
          <a:p>
            <a:r>
              <a:rPr lang="en-AU" dirty="0" smtClean="0"/>
              <a:t>Do we </a:t>
            </a:r>
            <a:r>
              <a:rPr lang="en-AU" i="1" dirty="0" smtClean="0"/>
              <a:t>really</a:t>
            </a:r>
            <a:r>
              <a:rPr lang="en-AU" dirty="0" smtClean="0"/>
              <a:t> know the likely impacts of increasing population densities by factors of 5,10 or even 30 times?</a:t>
            </a:r>
          </a:p>
          <a:p>
            <a:pPr>
              <a:buNone/>
            </a:pPr>
            <a:r>
              <a:rPr lang="en-AU" dirty="0" smtClean="0"/>
              <a:t>( John Widmer – 2012 )</a:t>
            </a:r>
            <a:endParaRPr lang="en-AU" dirty="0"/>
          </a:p>
        </p:txBody>
      </p:sp>
      <p:pic>
        <p:nvPicPr>
          <p:cNvPr id="4" name="Picture 3" descr="galile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196752"/>
            <a:ext cx="3045946" cy="2534022"/>
          </a:xfrm>
          <a:prstGeom prst="rect">
            <a:avLst/>
          </a:prstGeom>
        </p:spPr>
      </p:pic>
      <p:pic>
        <p:nvPicPr>
          <p:cNvPr id="5" name="Picture 4" descr="P10201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861048"/>
            <a:ext cx="2880320" cy="2520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4128" y="5229200"/>
            <a:ext cx="2448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FF00"/>
                </a:solidFill>
              </a:rPr>
              <a:t>Kensington residents have already squeezed up!</a:t>
            </a:r>
            <a:endParaRPr lang="en-A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44554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202</Words>
  <Application>Microsoft Office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Macaulay Precinct</vt:lpstr>
      <vt:lpstr>Australian National Census 2011</vt:lpstr>
      <vt:lpstr>What Does 2011 Density Show?</vt:lpstr>
      <vt:lpstr>Crowded Kensington – becomes Jam-Packed Kensington?</vt:lpstr>
      <vt:lpstr>Defined Debate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Macaulay Precinct</dc:title>
  <dc:creator>Widmer</dc:creator>
  <cp:lastModifiedBy>Widmer</cp:lastModifiedBy>
  <cp:revision>31</cp:revision>
  <dcterms:created xsi:type="dcterms:W3CDTF">2012-08-07T01:42:17Z</dcterms:created>
  <dcterms:modified xsi:type="dcterms:W3CDTF">2012-08-07T03:27:34Z</dcterms:modified>
</cp:coreProperties>
</file>